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compatMode="1" strictFirstAndLastChars="0" saveSubsetFonts="1">
  <p:sldMasterIdLst>
    <p:sldMasterId id="2147483660" r:id="rId1"/>
  </p:sldMasterIdLst>
  <p:notesMasterIdLst>
    <p:notesMasterId r:id="rId27"/>
  </p:notesMasterIdLst>
  <p:sldIdLst>
    <p:sldId id="451" r:id="rId2"/>
    <p:sldId id="534" r:id="rId3"/>
    <p:sldId id="541" r:id="rId4"/>
    <p:sldId id="540" r:id="rId5"/>
    <p:sldId id="521" r:id="rId6"/>
    <p:sldId id="535" r:id="rId7"/>
    <p:sldId id="536" r:id="rId8"/>
    <p:sldId id="537" r:id="rId9"/>
    <p:sldId id="533" r:id="rId10"/>
    <p:sldId id="542" r:id="rId11"/>
    <p:sldId id="532" r:id="rId12"/>
    <p:sldId id="543" r:id="rId13"/>
    <p:sldId id="528" r:id="rId14"/>
    <p:sldId id="527" r:id="rId15"/>
    <p:sldId id="524" r:id="rId16"/>
    <p:sldId id="522" r:id="rId17"/>
    <p:sldId id="530" r:id="rId18"/>
    <p:sldId id="525" r:id="rId19"/>
    <p:sldId id="531" r:id="rId20"/>
    <p:sldId id="529" r:id="rId21"/>
    <p:sldId id="526" r:id="rId22"/>
    <p:sldId id="538" r:id="rId23"/>
    <p:sldId id="539" r:id="rId24"/>
    <p:sldId id="544" r:id="rId25"/>
    <p:sldId id="399" r:id="rId2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1" autoAdjust="0"/>
    <p:restoredTop sz="99543" autoAdjust="0"/>
  </p:normalViewPr>
  <p:slideViewPr>
    <p:cSldViewPr>
      <p:cViewPr varScale="1">
        <p:scale>
          <a:sx n="131" d="100"/>
          <a:sy n="131" d="100"/>
        </p:scale>
        <p:origin x="1888" y="184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44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9D854-3B88-2049-B2A1-7107E07A1E72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69BF39B1-5E10-FE42-8E57-C84C2EE0E37C}">
      <dgm:prSet phldrT="[Text]" custT="1"/>
      <dgm:spPr/>
      <dgm:t>
        <a:bodyPr/>
        <a:lstStyle/>
        <a:p>
          <a:r>
            <a:rPr lang="en-US" sz="2800" b="1" dirty="0"/>
            <a:t>Mission</a:t>
          </a:r>
          <a:endParaRPr lang="en-US" sz="2400" b="1" dirty="0"/>
        </a:p>
      </dgm:t>
    </dgm:pt>
    <dgm:pt modelId="{8C0F49F4-210A-884C-A50B-A602A79FA8C7}" type="parTrans" cxnId="{621A681F-7CE7-C949-9350-226243B72EF3}">
      <dgm:prSet/>
      <dgm:spPr/>
      <dgm:t>
        <a:bodyPr/>
        <a:lstStyle/>
        <a:p>
          <a:endParaRPr lang="en-US"/>
        </a:p>
      </dgm:t>
    </dgm:pt>
    <dgm:pt modelId="{BB9597AA-C215-8F45-80D7-2D2604982BF8}" type="sibTrans" cxnId="{621A681F-7CE7-C949-9350-226243B72EF3}">
      <dgm:prSet/>
      <dgm:spPr/>
      <dgm:t>
        <a:bodyPr/>
        <a:lstStyle/>
        <a:p>
          <a:endParaRPr lang="en-US"/>
        </a:p>
      </dgm:t>
    </dgm:pt>
    <dgm:pt modelId="{08CA5063-F11C-5140-937F-08F234DFCAC6}">
      <dgm:prSet phldrT="[Text]" custT="1"/>
      <dgm:spPr/>
      <dgm:t>
        <a:bodyPr/>
        <a:lstStyle/>
        <a:p>
          <a:r>
            <a:rPr lang="en-US" sz="3200" b="1" dirty="0"/>
            <a:t>Identity</a:t>
          </a:r>
          <a:endParaRPr lang="en-US" sz="2400" b="1" dirty="0"/>
        </a:p>
      </dgm:t>
    </dgm:pt>
    <dgm:pt modelId="{4CA51E13-4361-D742-AEC7-84BA346EC824}" type="parTrans" cxnId="{3D1730BE-D86D-A448-BFC9-502F03C78524}">
      <dgm:prSet/>
      <dgm:spPr/>
      <dgm:t>
        <a:bodyPr/>
        <a:lstStyle/>
        <a:p>
          <a:endParaRPr lang="en-US"/>
        </a:p>
      </dgm:t>
    </dgm:pt>
    <dgm:pt modelId="{6D019BBB-9DAE-DB4F-9577-BF8319A52BB3}" type="sibTrans" cxnId="{3D1730BE-D86D-A448-BFC9-502F03C78524}">
      <dgm:prSet/>
      <dgm:spPr/>
      <dgm:t>
        <a:bodyPr/>
        <a:lstStyle/>
        <a:p>
          <a:endParaRPr lang="en-US"/>
        </a:p>
      </dgm:t>
    </dgm:pt>
    <dgm:pt modelId="{AD068E1A-C4FA-6B46-AC5D-B3A24A802600}">
      <dgm:prSet custT="1"/>
      <dgm:spPr/>
      <dgm:t>
        <a:bodyPr/>
        <a:lstStyle/>
        <a:p>
          <a:r>
            <a:rPr lang="en-US" sz="2400" b="1" dirty="0"/>
            <a:t>Goals</a:t>
          </a:r>
          <a:endParaRPr lang="en-US" sz="2300" b="1" dirty="0"/>
        </a:p>
      </dgm:t>
    </dgm:pt>
    <dgm:pt modelId="{72D9C579-CC52-3E42-BAC5-E86F29519281}" type="parTrans" cxnId="{EB01944C-CDFF-994B-905B-3BAFCB3BA740}">
      <dgm:prSet/>
      <dgm:spPr/>
      <dgm:t>
        <a:bodyPr/>
        <a:lstStyle/>
        <a:p>
          <a:endParaRPr lang="en-US"/>
        </a:p>
      </dgm:t>
    </dgm:pt>
    <dgm:pt modelId="{AD22B959-D543-4D4F-A7ED-2F28CEE0C427}" type="sibTrans" cxnId="{EB01944C-CDFF-994B-905B-3BAFCB3BA740}">
      <dgm:prSet/>
      <dgm:spPr/>
      <dgm:t>
        <a:bodyPr/>
        <a:lstStyle/>
        <a:p>
          <a:endParaRPr lang="en-US"/>
        </a:p>
      </dgm:t>
    </dgm:pt>
    <dgm:pt modelId="{E8A33CF7-D448-2A46-A221-20611D41998A}">
      <dgm:prSet phldrT="[Text]" custT="1"/>
      <dgm:spPr/>
      <dgm:t>
        <a:bodyPr/>
        <a:lstStyle/>
        <a:p>
          <a:endParaRPr lang="en-US" sz="2000" b="1" dirty="0"/>
        </a:p>
        <a:p>
          <a:endParaRPr lang="en-US" sz="2000" b="1" dirty="0"/>
        </a:p>
        <a:p>
          <a:r>
            <a:rPr lang="en-US" sz="2000" b="1" dirty="0"/>
            <a:t>Methods</a:t>
          </a:r>
        </a:p>
      </dgm:t>
    </dgm:pt>
    <dgm:pt modelId="{040FDCE1-CABC-2642-94C1-C3F1454CDF1F}" type="parTrans" cxnId="{8753FC9E-B5F0-934D-AB22-F972B5688132}">
      <dgm:prSet/>
      <dgm:spPr/>
      <dgm:t>
        <a:bodyPr/>
        <a:lstStyle/>
        <a:p>
          <a:endParaRPr lang="en-US"/>
        </a:p>
      </dgm:t>
    </dgm:pt>
    <dgm:pt modelId="{D7C72409-D7C0-C14A-A0DB-D7D37926EB66}" type="sibTrans" cxnId="{8753FC9E-B5F0-934D-AB22-F972B5688132}">
      <dgm:prSet/>
      <dgm:spPr/>
      <dgm:t>
        <a:bodyPr/>
        <a:lstStyle/>
        <a:p>
          <a:endParaRPr lang="en-US"/>
        </a:p>
      </dgm:t>
    </dgm:pt>
    <dgm:pt modelId="{7F9C1792-F41C-AC42-859A-DD0224B0CBAF}" type="pres">
      <dgm:prSet presAssocID="{7979D854-3B88-2049-B2A1-7107E07A1E72}" presName="Name0" presStyleCnt="0">
        <dgm:presLayoutVars>
          <dgm:dir/>
          <dgm:animLvl val="lvl"/>
          <dgm:resizeHandles val="exact"/>
        </dgm:presLayoutVars>
      </dgm:prSet>
      <dgm:spPr/>
    </dgm:pt>
    <dgm:pt modelId="{4F621960-84D4-C745-A097-9DE5537546D8}" type="pres">
      <dgm:prSet presAssocID="{E8A33CF7-D448-2A46-A221-20611D41998A}" presName="Name8" presStyleCnt="0"/>
      <dgm:spPr/>
    </dgm:pt>
    <dgm:pt modelId="{004E819A-D633-A642-B345-BB36D8EF0870}" type="pres">
      <dgm:prSet presAssocID="{E8A33CF7-D448-2A46-A221-20611D41998A}" presName="level" presStyleLbl="node1" presStyleIdx="0" presStyleCnt="4">
        <dgm:presLayoutVars>
          <dgm:chMax val="1"/>
          <dgm:bulletEnabled val="1"/>
        </dgm:presLayoutVars>
      </dgm:prSet>
      <dgm:spPr/>
    </dgm:pt>
    <dgm:pt modelId="{8ECCDD0B-65C6-3B48-A9CA-8F2C424009B1}" type="pres">
      <dgm:prSet presAssocID="{E8A33CF7-D448-2A46-A221-20611D4199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0C8F10E-819E-4940-8C25-8E02A903B639}" type="pres">
      <dgm:prSet presAssocID="{AD068E1A-C4FA-6B46-AC5D-B3A24A802600}" presName="Name8" presStyleCnt="0"/>
      <dgm:spPr/>
    </dgm:pt>
    <dgm:pt modelId="{E8FB6CED-7C9A-4042-8B58-10796EF75A88}" type="pres">
      <dgm:prSet presAssocID="{AD068E1A-C4FA-6B46-AC5D-B3A24A80260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17DF40E-8E6E-0E48-AA8D-A745E33CE2A3}" type="pres">
      <dgm:prSet presAssocID="{AD068E1A-C4FA-6B46-AC5D-B3A24A8026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7D4505-4421-9643-867E-B79BBC6463BF}" type="pres">
      <dgm:prSet presAssocID="{69BF39B1-5E10-FE42-8E57-C84C2EE0E37C}" presName="Name8" presStyleCnt="0"/>
      <dgm:spPr/>
    </dgm:pt>
    <dgm:pt modelId="{4C1C6E7E-2A25-8044-B0AF-FF9CFD1599CA}" type="pres">
      <dgm:prSet presAssocID="{69BF39B1-5E10-FE42-8E57-C84C2EE0E37C}" presName="level" presStyleLbl="node1" presStyleIdx="2" presStyleCnt="4">
        <dgm:presLayoutVars>
          <dgm:chMax val="1"/>
          <dgm:bulletEnabled val="1"/>
        </dgm:presLayoutVars>
      </dgm:prSet>
      <dgm:spPr/>
    </dgm:pt>
    <dgm:pt modelId="{5FE9802F-2D00-274B-853E-339D672FC9BC}" type="pres">
      <dgm:prSet presAssocID="{69BF39B1-5E10-FE42-8E57-C84C2EE0E3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29CA07C-3982-024E-AC71-4AF8EEA88E28}" type="pres">
      <dgm:prSet presAssocID="{08CA5063-F11C-5140-937F-08F234DFCAC6}" presName="Name8" presStyleCnt="0"/>
      <dgm:spPr/>
    </dgm:pt>
    <dgm:pt modelId="{CF68EAAE-CE3A-684C-A115-8625F93C8B7D}" type="pres">
      <dgm:prSet presAssocID="{08CA5063-F11C-5140-937F-08F234DFCAC6}" presName="level" presStyleLbl="node1" presStyleIdx="3" presStyleCnt="4">
        <dgm:presLayoutVars>
          <dgm:chMax val="1"/>
          <dgm:bulletEnabled val="1"/>
        </dgm:presLayoutVars>
      </dgm:prSet>
      <dgm:spPr/>
    </dgm:pt>
    <dgm:pt modelId="{F54DF0D4-C8C8-8143-BF87-73A950630EA2}" type="pres">
      <dgm:prSet presAssocID="{08CA5063-F11C-5140-937F-08F234DFCAC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21A681F-7CE7-C949-9350-226243B72EF3}" srcId="{7979D854-3B88-2049-B2A1-7107E07A1E72}" destId="{69BF39B1-5E10-FE42-8E57-C84C2EE0E37C}" srcOrd="2" destOrd="0" parTransId="{8C0F49F4-210A-884C-A50B-A602A79FA8C7}" sibTransId="{BB9597AA-C215-8F45-80D7-2D2604982BF8}"/>
    <dgm:cxn modelId="{73717941-3A98-334E-86C5-D5F0C77E3AF7}" type="presOf" srcId="{AD068E1A-C4FA-6B46-AC5D-B3A24A802600}" destId="{317DF40E-8E6E-0E48-AA8D-A745E33CE2A3}" srcOrd="1" destOrd="0" presId="urn:microsoft.com/office/officeart/2005/8/layout/pyramid1"/>
    <dgm:cxn modelId="{EB01944C-CDFF-994B-905B-3BAFCB3BA740}" srcId="{7979D854-3B88-2049-B2A1-7107E07A1E72}" destId="{AD068E1A-C4FA-6B46-AC5D-B3A24A802600}" srcOrd="1" destOrd="0" parTransId="{72D9C579-CC52-3E42-BAC5-E86F29519281}" sibTransId="{AD22B959-D543-4D4F-A7ED-2F28CEE0C427}"/>
    <dgm:cxn modelId="{32FF1453-46BA-9448-BDE0-F59A70E51A0A}" type="presOf" srcId="{69BF39B1-5E10-FE42-8E57-C84C2EE0E37C}" destId="{4C1C6E7E-2A25-8044-B0AF-FF9CFD1599CA}" srcOrd="0" destOrd="0" presId="urn:microsoft.com/office/officeart/2005/8/layout/pyramid1"/>
    <dgm:cxn modelId="{C5CBA65C-D55D-0E48-A869-01CD9F12C57F}" type="presOf" srcId="{08CA5063-F11C-5140-937F-08F234DFCAC6}" destId="{F54DF0D4-C8C8-8143-BF87-73A950630EA2}" srcOrd="1" destOrd="0" presId="urn:microsoft.com/office/officeart/2005/8/layout/pyramid1"/>
    <dgm:cxn modelId="{EB186F6C-9042-5947-A872-59F4A87EAAE5}" type="presOf" srcId="{7979D854-3B88-2049-B2A1-7107E07A1E72}" destId="{7F9C1792-F41C-AC42-859A-DD0224B0CBAF}" srcOrd="0" destOrd="0" presId="urn:microsoft.com/office/officeart/2005/8/layout/pyramid1"/>
    <dgm:cxn modelId="{3D03E788-7DEB-D546-AFC1-65F02ACA1E09}" type="presOf" srcId="{E8A33CF7-D448-2A46-A221-20611D41998A}" destId="{004E819A-D633-A642-B345-BB36D8EF0870}" srcOrd="0" destOrd="0" presId="urn:microsoft.com/office/officeart/2005/8/layout/pyramid1"/>
    <dgm:cxn modelId="{BE2B6B95-A566-1B4F-9699-6E448D35CF8A}" type="presOf" srcId="{AD068E1A-C4FA-6B46-AC5D-B3A24A802600}" destId="{E8FB6CED-7C9A-4042-8B58-10796EF75A88}" srcOrd="0" destOrd="0" presId="urn:microsoft.com/office/officeart/2005/8/layout/pyramid1"/>
    <dgm:cxn modelId="{8753FC9E-B5F0-934D-AB22-F972B5688132}" srcId="{7979D854-3B88-2049-B2A1-7107E07A1E72}" destId="{E8A33CF7-D448-2A46-A221-20611D41998A}" srcOrd="0" destOrd="0" parTransId="{040FDCE1-CABC-2642-94C1-C3F1454CDF1F}" sibTransId="{D7C72409-D7C0-C14A-A0DB-D7D37926EB66}"/>
    <dgm:cxn modelId="{E6FBDFA7-B115-2148-B762-F0CB79CAEF95}" type="presOf" srcId="{E8A33CF7-D448-2A46-A221-20611D41998A}" destId="{8ECCDD0B-65C6-3B48-A9CA-8F2C424009B1}" srcOrd="1" destOrd="0" presId="urn:microsoft.com/office/officeart/2005/8/layout/pyramid1"/>
    <dgm:cxn modelId="{3D1730BE-D86D-A448-BFC9-502F03C78524}" srcId="{7979D854-3B88-2049-B2A1-7107E07A1E72}" destId="{08CA5063-F11C-5140-937F-08F234DFCAC6}" srcOrd="3" destOrd="0" parTransId="{4CA51E13-4361-D742-AEC7-84BA346EC824}" sibTransId="{6D019BBB-9DAE-DB4F-9577-BF8319A52BB3}"/>
    <dgm:cxn modelId="{DEE25CCB-31EB-7148-B76A-C9149E0DF6D4}" type="presOf" srcId="{08CA5063-F11C-5140-937F-08F234DFCAC6}" destId="{CF68EAAE-CE3A-684C-A115-8625F93C8B7D}" srcOrd="0" destOrd="0" presId="urn:microsoft.com/office/officeart/2005/8/layout/pyramid1"/>
    <dgm:cxn modelId="{4D5FF0E0-8D78-6F46-BE30-87DBD9FCDB1C}" type="presOf" srcId="{69BF39B1-5E10-FE42-8E57-C84C2EE0E37C}" destId="{5FE9802F-2D00-274B-853E-339D672FC9BC}" srcOrd="1" destOrd="0" presId="urn:microsoft.com/office/officeart/2005/8/layout/pyramid1"/>
    <dgm:cxn modelId="{7862CB51-5D5F-D54E-BDA0-DED924D5F325}" type="presParOf" srcId="{7F9C1792-F41C-AC42-859A-DD0224B0CBAF}" destId="{4F621960-84D4-C745-A097-9DE5537546D8}" srcOrd="0" destOrd="0" presId="urn:microsoft.com/office/officeart/2005/8/layout/pyramid1"/>
    <dgm:cxn modelId="{F87D4465-3A9C-F54D-9607-2548D3662226}" type="presParOf" srcId="{4F621960-84D4-C745-A097-9DE5537546D8}" destId="{004E819A-D633-A642-B345-BB36D8EF0870}" srcOrd="0" destOrd="0" presId="urn:microsoft.com/office/officeart/2005/8/layout/pyramid1"/>
    <dgm:cxn modelId="{65FAF60C-B758-C144-A043-CC3926F62C81}" type="presParOf" srcId="{4F621960-84D4-C745-A097-9DE5537546D8}" destId="{8ECCDD0B-65C6-3B48-A9CA-8F2C424009B1}" srcOrd="1" destOrd="0" presId="urn:microsoft.com/office/officeart/2005/8/layout/pyramid1"/>
    <dgm:cxn modelId="{8AC675AB-B84C-E448-A064-F66C3A8E583E}" type="presParOf" srcId="{7F9C1792-F41C-AC42-859A-DD0224B0CBAF}" destId="{80C8F10E-819E-4940-8C25-8E02A903B639}" srcOrd="1" destOrd="0" presId="urn:microsoft.com/office/officeart/2005/8/layout/pyramid1"/>
    <dgm:cxn modelId="{C838B789-3039-B94F-A95D-34AA549EA7FE}" type="presParOf" srcId="{80C8F10E-819E-4940-8C25-8E02A903B639}" destId="{E8FB6CED-7C9A-4042-8B58-10796EF75A88}" srcOrd="0" destOrd="0" presId="urn:microsoft.com/office/officeart/2005/8/layout/pyramid1"/>
    <dgm:cxn modelId="{359EB3FC-6568-8343-B104-D171436AE057}" type="presParOf" srcId="{80C8F10E-819E-4940-8C25-8E02A903B639}" destId="{317DF40E-8E6E-0E48-AA8D-A745E33CE2A3}" srcOrd="1" destOrd="0" presId="urn:microsoft.com/office/officeart/2005/8/layout/pyramid1"/>
    <dgm:cxn modelId="{4FA3EAF4-839B-744F-A7EF-D6B2D46711BC}" type="presParOf" srcId="{7F9C1792-F41C-AC42-859A-DD0224B0CBAF}" destId="{F37D4505-4421-9643-867E-B79BBC6463BF}" srcOrd="2" destOrd="0" presId="urn:microsoft.com/office/officeart/2005/8/layout/pyramid1"/>
    <dgm:cxn modelId="{B6259EC7-C286-1841-B048-FC6B243A2689}" type="presParOf" srcId="{F37D4505-4421-9643-867E-B79BBC6463BF}" destId="{4C1C6E7E-2A25-8044-B0AF-FF9CFD1599CA}" srcOrd="0" destOrd="0" presId="urn:microsoft.com/office/officeart/2005/8/layout/pyramid1"/>
    <dgm:cxn modelId="{47516A1B-551B-B04A-9CCA-21AFC15A0BD7}" type="presParOf" srcId="{F37D4505-4421-9643-867E-B79BBC6463BF}" destId="{5FE9802F-2D00-274B-853E-339D672FC9BC}" srcOrd="1" destOrd="0" presId="urn:microsoft.com/office/officeart/2005/8/layout/pyramid1"/>
    <dgm:cxn modelId="{FD2E56C4-F755-334B-B53A-82F0BB3E6387}" type="presParOf" srcId="{7F9C1792-F41C-AC42-859A-DD0224B0CBAF}" destId="{729CA07C-3982-024E-AC71-4AF8EEA88E28}" srcOrd="3" destOrd="0" presId="urn:microsoft.com/office/officeart/2005/8/layout/pyramid1"/>
    <dgm:cxn modelId="{175769BC-7276-A446-95F8-3F0E7BE7A789}" type="presParOf" srcId="{729CA07C-3982-024E-AC71-4AF8EEA88E28}" destId="{CF68EAAE-CE3A-684C-A115-8625F93C8B7D}" srcOrd="0" destOrd="0" presId="urn:microsoft.com/office/officeart/2005/8/layout/pyramid1"/>
    <dgm:cxn modelId="{7C1F9B69-E6CC-4940-A3B9-6EC17294883A}" type="presParOf" srcId="{729CA07C-3982-024E-AC71-4AF8EEA88E28}" destId="{F54DF0D4-C8C8-8143-BF87-73A950630EA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DC33E-5D88-5846-9427-B825A5B4571E}" type="doc">
      <dgm:prSet loTypeId="urn:microsoft.com/office/officeart/2005/8/layout/radia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F927A6-282D-FD48-828B-6008CD53F99E}">
      <dgm:prSet phldrT="[Text]" custT="1"/>
      <dgm:spPr/>
      <dgm:t>
        <a:bodyPr/>
        <a:lstStyle/>
        <a:p>
          <a:r>
            <a:rPr lang="en-US" sz="3200" dirty="0"/>
            <a:t>Client Monetary Goals</a:t>
          </a:r>
        </a:p>
      </dgm:t>
    </dgm:pt>
    <dgm:pt modelId="{6306410A-2EA3-BE4C-86CB-3D82856248B2}" type="parTrans" cxnId="{A3C44F25-F663-8B4A-9469-9BDF1F80609E}">
      <dgm:prSet/>
      <dgm:spPr/>
      <dgm:t>
        <a:bodyPr/>
        <a:lstStyle/>
        <a:p>
          <a:endParaRPr lang="en-US" sz="2400"/>
        </a:p>
      </dgm:t>
    </dgm:pt>
    <dgm:pt modelId="{BABA13C5-BFB8-2B42-B893-B503CA3DB179}" type="sibTrans" cxnId="{A3C44F25-F663-8B4A-9469-9BDF1F80609E}">
      <dgm:prSet/>
      <dgm:spPr/>
      <dgm:t>
        <a:bodyPr/>
        <a:lstStyle/>
        <a:p>
          <a:endParaRPr lang="en-US" sz="2400"/>
        </a:p>
      </dgm:t>
    </dgm:pt>
    <dgm:pt modelId="{790BCA46-5A40-1148-94A5-0EA083EB7117}">
      <dgm:prSet phldrT="[Text]" custT="1"/>
      <dgm:spPr/>
      <dgm:t>
        <a:bodyPr/>
        <a:lstStyle/>
        <a:p>
          <a:r>
            <a:rPr lang="en-US" sz="1600" dirty="0"/>
            <a:t>Growth</a:t>
          </a:r>
        </a:p>
      </dgm:t>
    </dgm:pt>
    <dgm:pt modelId="{B69D75E9-A0F9-DE4C-969E-680CA8EDE4C7}" type="parTrans" cxnId="{AE9BA93B-0FE9-C54F-AB62-A7FA9201A80D}">
      <dgm:prSet custT="1"/>
      <dgm:spPr/>
      <dgm:t>
        <a:bodyPr/>
        <a:lstStyle/>
        <a:p>
          <a:endParaRPr lang="en-US" sz="700"/>
        </a:p>
      </dgm:t>
    </dgm:pt>
    <dgm:pt modelId="{0506E04D-0C6B-AB49-BA30-769824C97518}" type="sibTrans" cxnId="{AE9BA93B-0FE9-C54F-AB62-A7FA9201A80D}">
      <dgm:prSet/>
      <dgm:spPr/>
      <dgm:t>
        <a:bodyPr/>
        <a:lstStyle/>
        <a:p>
          <a:endParaRPr lang="en-US" sz="2400"/>
        </a:p>
      </dgm:t>
    </dgm:pt>
    <dgm:pt modelId="{413BEEAB-1F95-E14D-8DFE-359C4BBBBC57}">
      <dgm:prSet phldrT="[Text]" custT="1"/>
      <dgm:spPr/>
      <dgm:t>
        <a:bodyPr/>
        <a:lstStyle/>
        <a:p>
          <a:r>
            <a:rPr lang="en-US" sz="1600" dirty="0"/>
            <a:t>Diversification</a:t>
          </a:r>
        </a:p>
      </dgm:t>
    </dgm:pt>
    <dgm:pt modelId="{D306CB24-30D2-6447-8F73-BB9F78B346FD}" type="parTrans" cxnId="{7B01C8FF-080C-354D-95AF-5D9FA63D71EC}">
      <dgm:prSet custT="1"/>
      <dgm:spPr/>
      <dgm:t>
        <a:bodyPr/>
        <a:lstStyle/>
        <a:p>
          <a:endParaRPr lang="en-US" sz="700"/>
        </a:p>
      </dgm:t>
    </dgm:pt>
    <dgm:pt modelId="{A1E18173-E6F2-BF4B-8735-07980C197390}" type="sibTrans" cxnId="{7B01C8FF-080C-354D-95AF-5D9FA63D71EC}">
      <dgm:prSet/>
      <dgm:spPr/>
      <dgm:t>
        <a:bodyPr/>
        <a:lstStyle/>
        <a:p>
          <a:endParaRPr lang="en-US" sz="2400"/>
        </a:p>
      </dgm:t>
    </dgm:pt>
    <dgm:pt modelId="{C22EDA19-162B-694F-954E-FFCB5AFC3C56}">
      <dgm:prSet phldrT="[Text]" custT="1"/>
      <dgm:spPr/>
      <dgm:t>
        <a:bodyPr/>
        <a:lstStyle/>
        <a:p>
          <a:r>
            <a:rPr lang="en-US" sz="1600" dirty="0"/>
            <a:t>Liquidity</a:t>
          </a:r>
        </a:p>
      </dgm:t>
    </dgm:pt>
    <dgm:pt modelId="{EF004CE8-7FD2-1C4A-A56B-524F2BC85452}" type="parTrans" cxnId="{E61E7D36-3DEA-4543-875D-419F79EF7B8C}">
      <dgm:prSet custT="1"/>
      <dgm:spPr/>
      <dgm:t>
        <a:bodyPr/>
        <a:lstStyle/>
        <a:p>
          <a:endParaRPr lang="en-US" sz="700"/>
        </a:p>
      </dgm:t>
    </dgm:pt>
    <dgm:pt modelId="{B30F8A0B-75A7-444B-BDE8-5E2C4E367142}" type="sibTrans" cxnId="{E61E7D36-3DEA-4543-875D-419F79EF7B8C}">
      <dgm:prSet/>
      <dgm:spPr/>
      <dgm:t>
        <a:bodyPr/>
        <a:lstStyle/>
        <a:p>
          <a:endParaRPr lang="en-US" sz="2400"/>
        </a:p>
      </dgm:t>
    </dgm:pt>
    <dgm:pt modelId="{5F7C6A3A-FA8A-AF48-B293-A5CE98BF4DAD}">
      <dgm:prSet phldrT="[Text]" custT="1"/>
      <dgm:spPr/>
      <dgm:t>
        <a:bodyPr/>
        <a:lstStyle/>
        <a:p>
          <a:r>
            <a:rPr lang="en-US" sz="1600" dirty="0"/>
            <a:t>Inflation Hedge</a:t>
          </a:r>
        </a:p>
      </dgm:t>
    </dgm:pt>
    <dgm:pt modelId="{348E7720-F0AD-2A44-8936-F3697B16BAF4}" type="parTrans" cxnId="{C5C7F723-EA69-0542-B49A-4A70FBA18D0E}">
      <dgm:prSet custT="1"/>
      <dgm:spPr/>
      <dgm:t>
        <a:bodyPr/>
        <a:lstStyle/>
        <a:p>
          <a:endParaRPr lang="en-US" sz="700"/>
        </a:p>
      </dgm:t>
    </dgm:pt>
    <dgm:pt modelId="{23385D68-3319-3A40-B959-C673E2C52EEE}" type="sibTrans" cxnId="{C5C7F723-EA69-0542-B49A-4A70FBA18D0E}">
      <dgm:prSet/>
      <dgm:spPr/>
      <dgm:t>
        <a:bodyPr/>
        <a:lstStyle/>
        <a:p>
          <a:endParaRPr lang="en-US" sz="2400"/>
        </a:p>
      </dgm:t>
    </dgm:pt>
    <dgm:pt modelId="{65C41518-45D2-0448-BB21-A0FDE27B609E}">
      <dgm:prSet phldrT="[Text]"/>
      <dgm:spPr/>
      <dgm:t>
        <a:bodyPr/>
        <a:lstStyle/>
        <a:p>
          <a:endParaRPr lang="en-US" sz="2400" dirty="0"/>
        </a:p>
      </dgm:t>
    </dgm:pt>
    <dgm:pt modelId="{3F7AB4D9-0799-2C4C-841B-603F9D04F3BE}" type="parTrans" cxnId="{9F0F820B-1E2C-9947-9694-31E15D6D1652}">
      <dgm:prSet/>
      <dgm:spPr/>
      <dgm:t>
        <a:bodyPr/>
        <a:lstStyle/>
        <a:p>
          <a:endParaRPr lang="en-US" sz="2400"/>
        </a:p>
      </dgm:t>
    </dgm:pt>
    <dgm:pt modelId="{1A258F68-C073-D14B-B212-33FC6964ECD9}" type="sibTrans" cxnId="{9F0F820B-1E2C-9947-9694-31E15D6D1652}">
      <dgm:prSet/>
      <dgm:spPr/>
      <dgm:t>
        <a:bodyPr/>
        <a:lstStyle/>
        <a:p>
          <a:endParaRPr lang="en-US" sz="2400"/>
        </a:p>
      </dgm:t>
    </dgm:pt>
    <dgm:pt modelId="{A60D5D89-CA66-B646-9D33-DFAA30665064}">
      <dgm:prSet phldrT="[Text]" custT="1"/>
      <dgm:spPr/>
      <dgm:t>
        <a:bodyPr/>
        <a:lstStyle/>
        <a:p>
          <a:r>
            <a:rPr lang="en-US" sz="1600" dirty="0"/>
            <a:t>Alpha</a:t>
          </a:r>
        </a:p>
      </dgm:t>
    </dgm:pt>
    <dgm:pt modelId="{06DE0C34-5D93-1B40-8FB7-9F8D7E823C66}" type="parTrans" cxnId="{CBDD2253-5072-FC45-8C90-FA8267D257F5}">
      <dgm:prSet custT="1"/>
      <dgm:spPr/>
      <dgm:t>
        <a:bodyPr/>
        <a:lstStyle/>
        <a:p>
          <a:endParaRPr lang="en-US" sz="700"/>
        </a:p>
      </dgm:t>
    </dgm:pt>
    <dgm:pt modelId="{CA9F5E86-CB5D-054F-B63D-29B64991C43E}" type="sibTrans" cxnId="{CBDD2253-5072-FC45-8C90-FA8267D257F5}">
      <dgm:prSet/>
      <dgm:spPr/>
      <dgm:t>
        <a:bodyPr/>
        <a:lstStyle/>
        <a:p>
          <a:endParaRPr lang="en-US" sz="2400"/>
        </a:p>
      </dgm:t>
    </dgm:pt>
    <dgm:pt modelId="{64C1155D-D1C3-0B47-A723-3BEDCF4E42FE}">
      <dgm:prSet phldrT="[Text]" custRadScaleRad="92975" custRadScaleInc="195738"/>
      <dgm:spPr/>
      <dgm:t>
        <a:bodyPr/>
        <a:lstStyle/>
        <a:p>
          <a:endParaRPr lang="en-US"/>
        </a:p>
      </dgm:t>
    </dgm:pt>
    <dgm:pt modelId="{05B92073-7534-8243-9455-B2EEE1C1DF90}" type="parTrans" cxnId="{EF667DAB-F761-CB4C-82AB-2B6ADD6AD1CF}">
      <dgm:prSet/>
      <dgm:spPr/>
      <dgm:t>
        <a:bodyPr/>
        <a:lstStyle/>
        <a:p>
          <a:endParaRPr lang="en-US"/>
        </a:p>
      </dgm:t>
    </dgm:pt>
    <dgm:pt modelId="{750A23FF-CA88-164D-930D-B2A598A22B04}" type="sibTrans" cxnId="{EF667DAB-F761-CB4C-82AB-2B6ADD6AD1CF}">
      <dgm:prSet/>
      <dgm:spPr/>
      <dgm:t>
        <a:bodyPr/>
        <a:lstStyle/>
        <a:p>
          <a:endParaRPr lang="en-US"/>
        </a:p>
      </dgm:t>
    </dgm:pt>
    <dgm:pt modelId="{451E8801-B52F-6F49-A7D8-2B73718BB690}">
      <dgm:prSet phldrT="[Text]" custT="1"/>
      <dgm:spPr/>
      <dgm:t>
        <a:bodyPr/>
        <a:lstStyle/>
        <a:p>
          <a:r>
            <a:rPr lang="en-US" sz="1600" dirty="0"/>
            <a:t>Crisis Hedge</a:t>
          </a:r>
        </a:p>
      </dgm:t>
    </dgm:pt>
    <dgm:pt modelId="{FF171373-5AB0-2A42-AD2D-139329875A25}" type="parTrans" cxnId="{38A7E981-1BDF-AE47-9B92-312A6AE20395}">
      <dgm:prSet/>
      <dgm:spPr/>
      <dgm:t>
        <a:bodyPr/>
        <a:lstStyle/>
        <a:p>
          <a:endParaRPr lang="en-US"/>
        </a:p>
      </dgm:t>
    </dgm:pt>
    <dgm:pt modelId="{20E12DDA-B7A7-714D-8C5D-4C761D4A9E59}" type="sibTrans" cxnId="{38A7E981-1BDF-AE47-9B92-312A6AE20395}">
      <dgm:prSet/>
      <dgm:spPr/>
      <dgm:t>
        <a:bodyPr/>
        <a:lstStyle/>
        <a:p>
          <a:endParaRPr lang="en-US"/>
        </a:p>
      </dgm:t>
    </dgm:pt>
    <dgm:pt modelId="{15CB8390-819F-534C-A3A6-528072EBD438}" type="pres">
      <dgm:prSet presAssocID="{595DC33E-5D88-5846-9427-B825A5B4571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303F7A-C785-F044-8F16-D7B11338D390}" type="pres">
      <dgm:prSet presAssocID="{E3F927A6-282D-FD48-828B-6008CD53F99E}" presName="centerShape" presStyleLbl="node0" presStyleIdx="0" presStyleCnt="1" custScaleX="190020" custScaleY="146635" custLinFactNeighborX="2669" custLinFactNeighborY="-1124"/>
      <dgm:spPr/>
    </dgm:pt>
    <dgm:pt modelId="{8497A161-D2BF-8F4D-98B4-62CDAA8A0557}" type="pres">
      <dgm:prSet presAssocID="{B69D75E9-A0F9-DE4C-969E-680CA8EDE4C7}" presName="Name9" presStyleLbl="parChTrans1D2" presStyleIdx="0" presStyleCnt="6"/>
      <dgm:spPr/>
    </dgm:pt>
    <dgm:pt modelId="{318337C0-ABF6-584E-ADA5-7A3DFA9B09AD}" type="pres">
      <dgm:prSet presAssocID="{B69D75E9-A0F9-DE4C-969E-680CA8EDE4C7}" presName="connTx" presStyleLbl="parChTrans1D2" presStyleIdx="0" presStyleCnt="6"/>
      <dgm:spPr/>
    </dgm:pt>
    <dgm:pt modelId="{FC26665C-1181-7C41-8975-D9F55A404BDF}" type="pres">
      <dgm:prSet presAssocID="{790BCA46-5A40-1148-94A5-0EA083EB7117}" presName="node" presStyleLbl="node1" presStyleIdx="0" presStyleCnt="6" custScaleX="114302" custScaleY="74460" custRadScaleRad="151751" custRadScaleInc="-200757">
        <dgm:presLayoutVars>
          <dgm:bulletEnabled val="1"/>
        </dgm:presLayoutVars>
      </dgm:prSet>
      <dgm:spPr/>
    </dgm:pt>
    <dgm:pt modelId="{84823889-4A6C-4146-B075-5AC295652AD0}" type="pres">
      <dgm:prSet presAssocID="{D306CB24-30D2-6447-8F73-BB9F78B346FD}" presName="Name9" presStyleLbl="parChTrans1D2" presStyleIdx="1" presStyleCnt="6"/>
      <dgm:spPr/>
    </dgm:pt>
    <dgm:pt modelId="{748EC391-75FD-2248-9DD4-2A86CC341A02}" type="pres">
      <dgm:prSet presAssocID="{D306CB24-30D2-6447-8F73-BB9F78B346FD}" presName="connTx" presStyleLbl="parChTrans1D2" presStyleIdx="1" presStyleCnt="6"/>
      <dgm:spPr/>
    </dgm:pt>
    <dgm:pt modelId="{71EC1197-5760-944A-8156-7B94E7919F60}" type="pres">
      <dgm:prSet presAssocID="{413BEEAB-1F95-E14D-8DFE-359C4BBBBC57}" presName="node" presStyleLbl="node1" presStyleIdx="1" presStyleCnt="6" custScaleX="127804" custScaleY="77439" custRadScaleRad="152171" custRadScaleInc="-9923">
        <dgm:presLayoutVars>
          <dgm:bulletEnabled val="1"/>
        </dgm:presLayoutVars>
      </dgm:prSet>
      <dgm:spPr/>
    </dgm:pt>
    <dgm:pt modelId="{EABCA4BC-8C74-CB45-AA65-F95F5271A9B2}" type="pres">
      <dgm:prSet presAssocID="{EF004CE8-7FD2-1C4A-A56B-524F2BC85452}" presName="Name9" presStyleLbl="parChTrans1D2" presStyleIdx="2" presStyleCnt="6"/>
      <dgm:spPr/>
    </dgm:pt>
    <dgm:pt modelId="{06A3F6DB-4E04-CB48-9828-08BDBF906279}" type="pres">
      <dgm:prSet presAssocID="{EF004CE8-7FD2-1C4A-A56B-524F2BC85452}" presName="connTx" presStyleLbl="parChTrans1D2" presStyleIdx="2" presStyleCnt="6"/>
      <dgm:spPr/>
    </dgm:pt>
    <dgm:pt modelId="{F943D382-6320-7047-9B44-74EC0C281BA4}" type="pres">
      <dgm:prSet presAssocID="{C22EDA19-162B-694F-954E-FFCB5AFC3C56}" presName="node" presStyleLbl="node1" presStyleIdx="2" presStyleCnt="6" custScaleX="89673" custScaleY="79526" custRadScaleRad="150532" custRadScaleInc="-22171">
        <dgm:presLayoutVars>
          <dgm:bulletEnabled val="1"/>
        </dgm:presLayoutVars>
      </dgm:prSet>
      <dgm:spPr/>
    </dgm:pt>
    <dgm:pt modelId="{EDB01622-6716-444B-A84E-0D0247F1FCF9}" type="pres">
      <dgm:prSet presAssocID="{348E7720-F0AD-2A44-8936-F3697B16BAF4}" presName="Name9" presStyleLbl="parChTrans1D2" presStyleIdx="3" presStyleCnt="6"/>
      <dgm:spPr/>
    </dgm:pt>
    <dgm:pt modelId="{3BD095B5-8BBC-F444-8965-E5C4B03E0769}" type="pres">
      <dgm:prSet presAssocID="{348E7720-F0AD-2A44-8936-F3697B16BAF4}" presName="connTx" presStyleLbl="parChTrans1D2" presStyleIdx="3" presStyleCnt="6"/>
      <dgm:spPr/>
    </dgm:pt>
    <dgm:pt modelId="{0D364688-35A3-B942-814A-00E976943E88}" type="pres">
      <dgm:prSet presAssocID="{5F7C6A3A-FA8A-AF48-B293-A5CE98BF4DAD}" presName="node" presStyleLbl="node1" presStyleIdx="3" presStyleCnt="6" custScaleY="79794" custRadScaleRad="136246" custRadScaleInc="205718">
        <dgm:presLayoutVars>
          <dgm:bulletEnabled val="1"/>
        </dgm:presLayoutVars>
      </dgm:prSet>
      <dgm:spPr/>
    </dgm:pt>
    <dgm:pt modelId="{75AD31BC-F8F7-6347-86CA-EBD5B1ECC821}" type="pres">
      <dgm:prSet presAssocID="{06DE0C34-5D93-1B40-8FB7-9F8D7E823C66}" presName="Name9" presStyleLbl="parChTrans1D2" presStyleIdx="4" presStyleCnt="6"/>
      <dgm:spPr/>
    </dgm:pt>
    <dgm:pt modelId="{41FFB345-E1CA-624D-ADD6-F70CBFB085F3}" type="pres">
      <dgm:prSet presAssocID="{06DE0C34-5D93-1B40-8FB7-9F8D7E823C66}" presName="connTx" presStyleLbl="parChTrans1D2" presStyleIdx="4" presStyleCnt="6"/>
      <dgm:spPr/>
    </dgm:pt>
    <dgm:pt modelId="{957510DC-AFF5-E044-A76C-C2839EBBDE41}" type="pres">
      <dgm:prSet presAssocID="{A60D5D89-CA66-B646-9D33-DFAA30665064}" presName="node" presStyleLbl="node1" presStyleIdx="4" presStyleCnt="6" custScaleX="92698" custScaleY="79281" custRadScaleRad="99496" custRadScaleInc="410252">
        <dgm:presLayoutVars>
          <dgm:bulletEnabled val="1"/>
        </dgm:presLayoutVars>
      </dgm:prSet>
      <dgm:spPr/>
    </dgm:pt>
    <dgm:pt modelId="{3733A631-8D42-D34A-8EFA-CE8308F71BFD}" type="pres">
      <dgm:prSet presAssocID="{FF171373-5AB0-2A42-AD2D-139329875A25}" presName="Name9" presStyleLbl="parChTrans1D2" presStyleIdx="5" presStyleCnt="6"/>
      <dgm:spPr/>
    </dgm:pt>
    <dgm:pt modelId="{670386EE-FB84-1349-B18F-F86CB3BBF5D5}" type="pres">
      <dgm:prSet presAssocID="{FF171373-5AB0-2A42-AD2D-139329875A25}" presName="connTx" presStyleLbl="parChTrans1D2" presStyleIdx="5" presStyleCnt="6"/>
      <dgm:spPr/>
    </dgm:pt>
    <dgm:pt modelId="{7841C5FF-467D-334E-B925-5E75FADCA17F}" type="pres">
      <dgm:prSet presAssocID="{451E8801-B52F-6F49-A7D8-2B73718BB690}" presName="node" presStyleLbl="node1" presStyleIdx="5" presStyleCnt="6" custScaleY="80876" custRadScaleRad="103131" custRadScaleInc="-414542">
        <dgm:presLayoutVars>
          <dgm:bulletEnabled val="1"/>
        </dgm:presLayoutVars>
      </dgm:prSet>
      <dgm:spPr/>
    </dgm:pt>
  </dgm:ptLst>
  <dgm:cxnLst>
    <dgm:cxn modelId="{387B5B07-6D09-9240-889F-530B662F78B8}" type="presOf" srcId="{790BCA46-5A40-1148-94A5-0EA083EB7117}" destId="{FC26665C-1181-7C41-8975-D9F55A404BDF}" srcOrd="0" destOrd="0" presId="urn:microsoft.com/office/officeart/2005/8/layout/radial1"/>
    <dgm:cxn modelId="{670A300A-C3EA-5A4E-BE4D-F26FE6C0B3EA}" type="presOf" srcId="{348E7720-F0AD-2A44-8936-F3697B16BAF4}" destId="{EDB01622-6716-444B-A84E-0D0247F1FCF9}" srcOrd="0" destOrd="0" presId="urn:microsoft.com/office/officeart/2005/8/layout/radial1"/>
    <dgm:cxn modelId="{9F0F820B-1E2C-9947-9694-31E15D6D1652}" srcId="{595DC33E-5D88-5846-9427-B825A5B4571E}" destId="{65C41518-45D2-0448-BB21-A0FDE27B609E}" srcOrd="1" destOrd="0" parTransId="{3F7AB4D9-0799-2C4C-841B-603F9D04F3BE}" sibTransId="{1A258F68-C073-D14B-B212-33FC6964ECD9}"/>
    <dgm:cxn modelId="{C5C7F723-EA69-0542-B49A-4A70FBA18D0E}" srcId="{E3F927A6-282D-FD48-828B-6008CD53F99E}" destId="{5F7C6A3A-FA8A-AF48-B293-A5CE98BF4DAD}" srcOrd="3" destOrd="0" parTransId="{348E7720-F0AD-2A44-8936-F3697B16BAF4}" sibTransId="{23385D68-3319-3A40-B959-C673E2C52EEE}"/>
    <dgm:cxn modelId="{A3C44F25-F663-8B4A-9469-9BDF1F80609E}" srcId="{595DC33E-5D88-5846-9427-B825A5B4571E}" destId="{E3F927A6-282D-FD48-828B-6008CD53F99E}" srcOrd="0" destOrd="0" parTransId="{6306410A-2EA3-BE4C-86CB-3D82856248B2}" sibTransId="{BABA13C5-BFB8-2B42-B893-B503CA3DB179}"/>
    <dgm:cxn modelId="{07CBB52D-216F-8448-96AE-3D5A893749CB}" type="presOf" srcId="{06DE0C34-5D93-1B40-8FB7-9F8D7E823C66}" destId="{41FFB345-E1CA-624D-ADD6-F70CBFB085F3}" srcOrd="1" destOrd="0" presId="urn:microsoft.com/office/officeart/2005/8/layout/radial1"/>
    <dgm:cxn modelId="{E61E7D36-3DEA-4543-875D-419F79EF7B8C}" srcId="{E3F927A6-282D-FD48-828B-6008CD53F99E}" destId="{C22EDA19-162B-694F-954E-FFCB5AFC3C56}" srcOrd="2" destOrd="0" parTransId="{EF004CE8-7FD2-1C4A-A56B-524F2BC85452}" sibTransId="{B30F8A0B-75A7-444B-BDE8-5E2C4E367142}"/>
    <dgm:cxn modelId="{A0A9393B-C118-2F47-B34A-8D063F9C909A}" type="presOf" srcId="{348E7720-F0AD-2A44-8936-F3697B16BAF4}" destId="{3BD095B5-8BBC-F444-8965-E5C4B03E0769}" srcOrd="1" destOrd="0" presId="urn:microsoft.com/office/officeart/2005/8/layout/radial1"/>
    <dgm:cxn modelId="{AE9BA93B-0FE9-C54F-AB62-A7FA9201A80D}" srcId="{E3F927A6-282D-FD48-828B-6008CD53F99E}" destId="{790BCA46-5A40-1148-94A5-0EA083EB7117}" srcOrd="0" destOrd="0" parTransId="{B69D75E9-A0F9-DE4C-969E-680CA8EDE4C7}" sibTransId="{0506E04D-0C6B-AB49-BA30-769824C97518}"/>
    <dgm:cxn modelId="{A89D3448-2180-D344-8875-8FE026BE3536}" type="presOf" srcId="{595DC33E-5D88-5846-9427-B825A5B4571E}" destId="{15CB8390-819F-534C-A3A6-528072EBD438}" srcOrd="0" destOrd="0" presId="urn:microsoft.com/office/officeart/2005/8/layout/radial1"/>
    <dgm:cxn modelId="{5806244A-4DF0-2746-BE44-295DF90792D4}" type="presOf" srcId="{FF171373-5AB0-2A42-AD2D-139329875A25}" destId="{3733A631-8D42-D34A-8EFA-CE8308F71BFD}" srcOrd="0" destOrd="0" presId="urn:microsoft.com/office/officeart/2005/8/layout/radial1"/>
    <dgm:cxn modelId="{CBDD2253-5072-FC45-8C90-FA8267D257F5}" srcId="{E3F927A6-282D-FD48-828B-6008CD53F99E}" destId="{A60D5D89-CA66-B646-9D33-DFAA30665064}" srcOrd="4" destOrd="0" parTransId="{06DE0C34-5D93-1B40-8FB7-9F8D7E823C66}" sibTransId="{CA9F5E86-CB5D-054F-B63D-29B64991C43E}"/>
    <dgm:cxn modelId="{9205A855-7D16-0748-AAB2-E0FC27FC6EB8}" type="presOf" srcId="{B69D75E9-A0F9-DE4C-969E-680CA8EDE4C7}" destId="{8497A161-D2BF-8F4D-98B4-62CDAA8A0557}" srcOrd="0" destOrd="0" presId="urn:microsoft.com/office/officeart/2005/8/layout/radial1"/>
    <dgm:cxn modelId="{6C33BC5B-1DE4-2642-AD52-9AEB0F205C1D}" type="presOf" srcId="{FF171373-5AB0-2A42-AD2D-139329875A25}" destId="{670386EE-FB84-1349-B18F-F86CB3BBF5D5}" srcOrd="1" destOrd="0" presId="urn:microsoft.com/office/officeart/2005/8/layout/radial1"/>
    <dgm:cxn modelId="{08744E66-2B14-F947-B31A-16C1CAD43D10}" type="presOf" srcId="{A60D5D89-CA66-B646-9D33-DFAA30665064}" destId="{957510DC-AFF5-E044-A76C-C2839EBBDE41}" srcOrd="0" destOrd="0" presId="urn:microsoft.com/office/officeart/2005/8/layout/radial1"/>
    <dgm:cxn modelId="{2D197E78-0B8B-3549-B10D-B24E369CC118}" type="presOf" srcId="{D306CB24-30D2-6447-8F73-BB9F78B346FD}" destId="{748EC391-75FD-2248-9DD4-2A86CC341A02}" srcOrd="1" destOrd="0" presId="urn:microsoft.com/office/officeart/2005/8/layout/radial1"/>
    <dgm:cxn modelId="{38A7E981-1BDF-AE47-9B92-312A6AE20395}" srcId="{E3F927A6-282D-FD48-828B-6008CD53F99E}" destId="{451E8801-B52F-6F49-A7D8-2B73718BB690}" srcOrd="5" destOrd="0" parTransId="{FF171373-5AB0-2A42-AD2D-139329875A25}" sibTransId="{20E12DDA-B7A7-714D-8C5D-4C761D4A9E59}"/>
    <dgm:cxn modelId="{BF9B1788-CC91-264F-B8DD-A125CC2E4025}" type="presOf" srcId="{EF004CE8-7FD2-1C4A-A56B-524F2BC85452}" destId="{06A3F6DB-4E04-CB48-9828-08BDBF906279}" srcOrd="1" destOrd="0" presId="urn:microsoft.com/office/officeart/2005/8/layout/radial1"/>
    <dgm:cxn modelId="{C16296A9-AF34-604F-8986-4B07F8B575E8}" type="presOf" srcId="{B69D75E9-A0F9-DE4C-969E-680CA8EDE4C7}" destId="{318337C0-ABF6-584E-ADA5-7A3DFA9B09AD}" srcOrd="1" destOrd="0" presId="urn:microsoft.com/office/officeart/2005/8/layout/radial1"/>
    <dgm:cxn modelId="{EF667DAB-F761-CB4C-82AB-2B6ADD6AD1CF}" srcId="{595DC33E-5D88-5846-9427-B825A5B4571E}" destId="{64C1155D-D1C3-0B47-A723-3BEDCF4E42FE}" srcOrd="2" destOrd="0" parTransId="{05B92073-7534-8243-9455-B2EEE1C1DF90}" sibTransId="{750A23FF-CA88-164D-930D-B2A598A22B04}"/>
    <dgm:cxn modelId="{C1B3E4B1-0833-BF4F-BE98-73163D56DC87}" type="presOf" srcId="{C22EDA19-162B-694F-954E-FFCB5AFC3C56}" destId="{F943D382-6320-7047-9B44-74EC0C281BA4}" srcOrd="0" destOrd="0" presId="urn:microsoft.com/office/officeart/2005/8/layout/radial1"/>
    <dgm:cxn modelId="{7B38A5B8-810C-3C4B-B48D-44A95CAD788A}" type="presOf" srcId="{451E8801-B52F-6F49-A7D8-2B73718BB690}" destId="{7841C5FF-467D-334E-B925-5E75FADCA17F}" srcOrd="0" destOrd="0" presId="urn:microsoft.com/office/officeart/2005/8/layout/radial1"/>
    <dgm:cxn modelId="{E0EF08C9-4F22-8F4F-A915-AB69DB3331A3}" type="presOf" srcId="{EF004CE8-7FD2-1C4A-A56B-524F2BC85452}" destId="{EABCA4BC-8C74-CB45-AA65-F95F5271A9B2}" srcOrd="0" destOrd="0" presId="urn:microsoft.com/office/officeart/2005/8/layout/radial1"/>
    <dgm:cxn modelId="{0B7157CB-9D44-1C4D-B0CF-92D188225B65}" type="presOf" srcId="{5F7C6A3A-FA8A-AF48-B293-A5CE98BF4DAD}" destId="{0D364688-35A3-B942-814A-00E976943E88}" srcOrd="0" destOrd="0" presId="urn:microsoft.com/office/officeart/2005/8/layout/radial1"/>
    <dgm:cxn modelId="{995A48DC-6490-1440-B7A6-EADEAF07FEBD}" type="presOf" srcId="{06DE0C34-5D93-1B40-8FB7-9F8D7E823C66}" destId="{75AD31BC-F8F7-6347-86CA-EBD5B1ECC821}" srcOrd="0" destOrd="0" presId="urn:microsoft.com/office/officeart/2005/8/layout/radial1"/>
    <dgm:cxn modelId="{F89BBDDE-7911-BB41-A891-FF9986898BBA}" type="presOf" srcId="{E3F927A6-282D-FD48-828B-6008CD53F99E}" destId="{26303F7A-C785-F044-8F16-D7B11338D390}" srcOrd="0" destOrd="0" presId="urn:microsoft.com/office/officeart/2005/8/layout/radial1"/>
    <dgm:cxn modelId="{1B9800E7-30A5-8C4E-8A47-6978DB662617}" type="presOf" srcId="{D306CB24-30D2-6447-8F73-BB9F78B346FD}" destId="{84823889-4A6C-4146-B075-5AC295652AD0}" srcOrd="0" destOrd="0" presId="urn:microsoft.com/office/officeart/2005/8/layout/radial1"/>
    <dgm:cxn modelId="{D5C4D3EB-5CFB-F046-8D43-2A9AB3363ED8}" type="presOf" srcId="{413BEEAB-1F95-E14D-8DFE-359C4BBBBC57}" destId="{71EC1197-5760-944A-8156-7B94E7919F60}" srcOrd="0" destOrd="0" presId="urn:microsoft.com/office/officeart/2005/8/layout/radial1"/>
    <dgm:cxn modelId="{7B01C8FF-080C-354D-95AF-5D9FA63D71EC}" srcId="{E3F927A6-282D-FD48-828B-6008CD53F99E}" destId="{413BEEAB-1F95-E14D-8DFE-359C4BBBBC57}" srcOrd="1" destOrd="0" parTransId="{D306CB24-30D2-6447-8F73-BB9F78B346FD}" sibTransId="{A1E18173-E6F2-BF4B-8735-07980C197390}"/>
    <dgm:cxn modelId="{7E3AA1CC-BA3B-EF46-86FE-1B7C589416F6}" type="presParOf" srcId="{15CB8390-819F-534C-A3A6-528072EBD438}" destId="{26303F7A-C785-F044-8F16-D7B11338D390}" srcOrd="0" destOrd="0" presId="urn:microsoft.com/office/officeart/2005/8/layout/radial1"/>
    <dgm:cxn modelId="{6A3547C3-5F9B-6B4C-A3B2-CD7B70A82828}" type="presParOf" srcId="{15CB8390-819F-534C-A3A6-528072EBD438}" destId="{8497A161-D2BF-8F4D-98B4-62CDAA8A0557}" srcOrd="1" destOrd="0" presId="urn:microsoft.com/office/officeart/2005/8/layout/radial1"/>
    <dgm:cxn modelId="{4EF99836-2EC0-504D-A4D5-99C68BF15AD7}" type="presParOf" srcId="{8497A161-D2BF-8F4D-98B4-62CDAA8A0557}" destId="{318337C0-ABF6-584E-ADA5-7A3DFA9B09AD}" srcOrd="0" destOrd="0" presId="urn:microsoft.com/office/officeart/2005/8/layout/radial1"/>
    <dgm:cxn modelId="{E100FE59-AF7B-A04E-ABAB-07FB6159F030}" type="presParOf" srcId="{15CB8390-819F-534C-A3A6-528072EBD438}" destId="{FC26665C-1181-7C41-8975-D9F55A404BDF}" srcOrd="2" destOrd="0" presId="urn:microsoft.com/office/officeart/2005/8/layout/radial1"/>
    <dgm:cxn modelId="{13470ECA-9E88-4F4C-99AF-0751B659ABB3}" type="presParOf" srcId="{15CB8390-819F-534C-A3A6-528072EBD438}" destId="{84823889-4A6C-4146-B075-5AC295652AD0}" srcOrd="3" destOrd="0" presId="urn:microsoft.com/office/officeart/2005/8/layout/radial1"/>
    <dgm:cxn modelId="{4BB4D383-E5F7-2E4A-BC6F-E8E598F79D7D}" type="presParOf" srcId="{84823889-4A6C-4146-B075-5AC295652AD0}" destId="{748EC391-75FD-2248-9DD4-2A86CC341A02}" srcOrd="0" destOrd="0" presId="urn:microsoft.com/office/officeart/2005/8/layout/radial1"/>
    <dgm:cxn modelId="{7AEC34F7-DC20-FB44-8677-C69A8B7248CC}" type="presParOf" srcId="{15CB8390-819F-534C-A3A6-528072EBD438}" destId="{71EC1197-5760-944A-8156-7B94E7919F60}" srcOrd="4" destOrd="0" presId="urn:microsoft.com/office/officeart/2005/8/layout/radial1"/>
    <dgm:cxn modelId="{4D3177A1-8E91-004D-B558-F58F21C1E790}" type="presParOf" srcId="{15CB8390-819F-534C-A3A6-528072EBD438}" destId="{EABCA4BC-8C74-CB45-AA65-F95F5271A9B2}" srcOrd="5" destOrd="0" presId="urn:microsoft.com/office/officeart/2005/8/layout/radial1"/>
    <dgm:cxn modelId="{E883FEDC-1558-A245-8ED6-B5875A8594BC}" type="presParOf" srcId="{EABCA4BC-8C74-CB45-AA65-F95F5271A9B2}" destId="{06A3F6DB-4E04-CB48-9828-08BDBF906279}" srcOrd="0" destOrd="0" presId="urn:microsoft.com/office/officeart/2005/8/layout/radial1"/>
    <dgm:cxn modelId="{C9C188F6-6FE6-8641-9148-74057A02F8FD}" type="presParOf" srcId="{15CB8390-819F-534C-A3A6-528072EBD438}" destId="{F943D382-6320-7047-9B44-74EC0C281BA4}" srcOrd="6" destOrd="0" presId="urn:microsoft.com/office/officeart/2005/8/layout/radial1"/>
    <dgm:cxn modelId="{5864F163-A700-0F49-B5A0-1C446565FD32}" type="presParOf" srcId="{15CB8390-819F-534C-A3A6-528072EBD438}" destId="{EDB01622-6716-444B-A84E-0D0247F1FCF9}" srcOrd="7" destOrd="0" presId="urn:microsoft.com/office/officeart/2005/8/layout/radial1"/>
    <dgm:cxn modelId="{D7F27FBE-1556-B346-8BCB-BB50FD475D7A}" type="presParOf" srcId="{EDB01622-6716-444B-A84E-0D0247F1FCF9}" destId="{3BD095B5-8BBC-F444-8965-E5C4B03E0769}" srcOrd="0" destOrd="0" presId="urn:microsoft.com/office/officeart/2005/8/layout/radial1"/>
    <dgm:cxn modelId="{FED9CC91-D4C9-CF48-BDAC-E0D7126DE368}" type="presParOf" srcId="{15CB8390-819F-534C-A3A6-528072EBD438}" destId="{0D364688-35A3-B942-814A-00E976943E88}" srcOrd="8" destOrd="0" presId="urn:microsoft.com/office/officeart/2005/8/layout/radial1"/>
    <dgm:cxn modelId="{3AFBCAA2-C15B-1E4F-80C6-5947BB9F5244}" type="presParOf" srcId="{15CB8390-819F-534C-A3A6-528072EBD438}" destId="{75AD31BC-F8F7-6347-86CA-EBD5B1ECC821}" srcOrd="9" destOrd="0" presId="urn:microsoft.com/office/officeart/2005/8/layout/radial1"/>
    <dgm:cxn modelId="{C2073D11-B388-3041-B9A4-EA11881FE2AE}" type="presParOf" srcId="{75AD31BC-F8F7-6347-86CA-EBD5B1ECC821}" destId="{41FFB345-E1CA-624D-ADD6-F70CBFB085F3}" srcOrd="0" destOrd="0" presId="urn:microsoft.com/office/officeart/2005/8/layout/radial1"/>
    <dgm:cxn modelId="{39F3AE07-E318-7040-9786-5FA961BFCD38}" type="presParOf" srcId="{15CB8390-819F-534C-A3A6-528072EBD438}" destId="{957510DC-AFF5-E044-A76C-C2839EBBDE41}" srcOrd="10" destOrd="0" presId="urn:microsoft.com/office/officeart/2005/8/layout/radial1"/>
    <dgm:cxn modelId="{E721E131-6E96-5242-AD4B-2DB393F88798}" type="presParOf" srcId="{15CB8390-819F-534C-A3A6-528072EBD438}" destId="{3733A631-8D42-D34A-8EFA-CE8308F71BFD}" srcOrd="11" destOrd="0" presId="urn:microsoft.com/office/officeart/2005/8/layout/radial1"/>
    <dgm:cxn modelId="{C6ABBEE6-0C67-974C-8290-42553FE46674}" type="presParOf" srcId="{3733A631-8D42-D34A-8EFA-CE8308F71BFD}" destId="{670386EE-FB84-1349-B18F-F86CB3BBF5D5}" srcOrd="0" destOrd="0" presId="urn:microsoft.com/office/officeart/2005/8/layout/radial1"/>
    <dgm:cxn modelId="{47CD16D8-E015-D946-85DF-0FEE1A3282EF}" type="presParOf" srcId="{15CB8390-819F-534C-A3A6-528072EBD438}" destId="{7841C5FF-467D-334E-B925-5E75FADCA17F}" srcOrd="12" destOrd="0" presId="urn:microsoft.com/office/officeart/2005/8/layout/radial1"/>
  </dgm:cxnLst>
  <dgm:bg/>
  <dgm:whole>
    <a:ln w="1270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E819A-D633-A642-B345-BB36D8EF0870}">
      <dsp:nvSpPr>
        <dsp:cNvPr id="0" name=""/>
        <dsp:cNvSpPr/>
      </dsp:nvSpPr>
      <dsp:spPr>
        <a:xfrm>
          <a:off x="2322909" y="0"/>
          <a:ext cx="1548606" cy="1256506"/>
        </a:xfrm>
        <a:prstGeom prst="trapezoid">
          <a:avLst>
            <a:gd name="adj" fmla="val 61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Methods</a:t>
          </a:r>
        </a:p>
      </dsp:txBody>
      <dsp:txXfrm>
        <a:off x="2322909" y="0"/>
        <a:ext cx="1548606" cy="1256506"/>
      </dsp:txXfrm>
    </dsp:sp>
    <dsp:sp modelId="{E8FB6CED-7C9A-4042-8B58-10796EF75A88}">
      <dsp:nvSpPr>
        <dsp:cNvPr id="0" name=""/>
        <dsp:cNvSpPr/>
      </dsp:nvSpPr>
      <dsp:spPr>
        <a:xfrm>
          <a:off x="1548606" y="1256506"/>
          <a:ext cx="3097212" cy="1256506"/>
        </a:xfrm>
        <a:prstGeom prst="trapezoid">
          <a:avLst>
            <a:gd name="adj" fmla="val 61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Goals</a:t>
          </a:r>
          <a:endParaRPr lang="en-US" sz="2300" b="1" kern="1200" dirty="0"/>
        </a:p>
      </dsp:txBody>
      <dsp:txXfrm>
        <a:off x="2090618" y="1256506"/>
        <a:ext cx="2013188" cy="1256506"/>
      </dsp:txXfrm>
    </dsp:sp>
    <dsp:sp modelId="{4C1C6E7E-2A25-8044-B0AF-FF9CFD1599CA}">
      <dsp:nvSpPr>
        <dsp:cNvPr id="0" name=""/>
        <dsp:cNvSpPr/>
      </dsp:nvSpPr>
      <dsp:spPr>
        <a:xfrm>
          <a:off x="774303" y="2513012"/>
          <a:ext cx="4645818" cy="1256506"/>
        </a:xfrm>
        <a:prstGeom prst="trapezoid">
          <a:avLst>
            <a:gd name="adj" fmla="val 61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Mission</a:t>
          </a:r>
          <a:endParaRPr lang="en-US" sz="2400" b="1" kern="1200" dirty="0"/>
        </a:p>
      </dsp:txBody>
      <dsp:txXfrm>
        <a:off x="1587321" y="2513012"/>
        <a:ext cx="3019782" cy="1256506"/>
      </dsp:txXfrm>
    </dsp:sp>
    <dsp:sp modelId="{CF68EAAE-CE3A-684C-A115-8625F93C8B7D}">
      <dsp:nvSpPr>
        <dsp:cNvPr id="0" name=""/>
        <dsp:cNvSpPr/>
      </dsp:nvSpPr>
      <dsp:spPr>
        <a:xfrm>
          <a:off x="0" y="3769518"/>
          <a:ext cx="6194424" cy="1256506"/>
        </a:xfrm>
        <a:prstGeom prst="trapezoid">
          <a:avLst>
            <a:gd name="adj" fmla="val 61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Identity</a:t>
          </a:r>
          <a:endParaRPr lang="en-US" sz="2400" b="1" kern="1200" dirty="0"/>
        </a:p>
      </dsp:txBody>
      <dsp:txXfrm>
        <a:off x="1084024" y="3769518"/>
        <a:ext cx="4026376" cy="12565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03F7A-C785-F044-8F16-D7B11338D390}">
      <dsp:nvSpPr>
        <dsp:cNvPr id="0" name=""/>
        <dsp:cNvSpPr/>
      </dsp:nvSpPr>
      <dsp:spPr>
        <a:xfrm>
          <a:off x="2652815" y="1412430"/>
          <a:ext cx="2581059" cy="1991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Client Monetary Goals</a:t>
          </a:r>
        </a:p>
      </dsp:txBody>
      <dsp:txXfrm>
        <a:off x="3030802" y="1704116"/>
        <a:ext cx="1825085" cy="1408385"/>
      </dsp:txXfrm>
    </dsp:sp>
    <dsp:sp modelId="{8497A161-D2BF-8F4D-98B4-62CDAA8A0557}">
      <dsp:nvSpPr>
        <dsp:cNvPr id="0" name=""/>
        <dsp:cNvSpPr/>
      </dsp:nvSpPr>
      <dsp:spPr>
        <a:xfrm rot="12484514">
          <a:off x="2069067" y="1623363"/>
          <a:ext cx="863472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863472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479216" y="1617277"/>
        <a:ext cx="43173" cy="43173"/>
      </dsp:txXfrm>
    </dsp:sp>
    <dsp:sp modelId="{FC26665C-1181-7C41-8975-D9F55A404BDF}">
      <dsp:nvSpPr>
        <dsp:cNvPr id="0" name=""/>
        <dsp:cNvSpPr/>
      </dsp:nvSpPr>
      <dsp:spPr>
        <a:xfrm>
          <a:off x="742951" y="609603"/>
          <a:ext cx="1552574" cy="1011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Growth</a:t>
          </a:r>
        </a:p>
      </dsp:txBody>
      <dsp:txXfrm>
        <a:off x="970320" y="757719"/>
        <a:ext cx="1097836" cy="715165"/>
      </dsp:txXfrm>
    </dsp:sp>
    <dsp:sp modelId="{84823889-4A6C-4146-B075-5AC295652AD0}">
      <dsp:nvSpPr>
        <dsp:cNvPr id="0" name=""/>
        <dsp:cNvSpPr/>
      </dsp:nvSpPr>
      <dsp:spPr>
        <a:xfrm rot="19597454">
          <a:off x="4866184" y="1550468"/>
          <a:ext cx="711627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711627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5204207" y="1548177"/>
        <a:ext cx="35581" cy="35581"/>
      </dsp:txXfrm>
    </dsp:sp>
    <dsp:sp modelId="{71EC1197-5760-944A-8156-7B94E7919F60}">
      <dsp:nvSpPr>
        <dsp:cNvPr id="0" name=""/>
        <dsp:cNvSpPr/>
      </dsp:nvSpPr>
      <dsp:spPr>
        <a:xfrm>
          <a:off x="5238741" y="457202"/>
          <a:ext cx="1735973" cy="1051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Diversification</a:t>
          </a:r>
        </a:p>
      </dsp:txBody>
      <dsp:txXfrm>
        <a:off x="5492968" y="611243"/>
        <a:ext cx="1227519" cy="743779"/>
      </dsp:txXfrm>
    </dsp:sp>
    <dsp:sp modelId="{EABCA4BC-8C74-CB45-AA65-F95F5271A9B2}">
      <dsp:nvSpPr>
        <dsp:cNvPr id="0" name=""/>
        <dsp:cNvSpPr/>
      </dsp:nvSpPr>
      <dsp:spPr>
        <a:xfrm rot="1498956">
          <a:off x="5011670" y="3072054"/>
          <a:ext cx="778960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778960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5381676" y="3068081"/>
        <a:ext cx="38948" cy="38948"/>
      </dsp:txXfrm>
    </dsp:sp>
    <dsp:sp modelId="{F943D382-6320-7047-9B44-74EC0C281BA4}">
      <dsp:nvSpPr>
        <dsp:cNvPr id="0" name=""/>
        <dsp:cNvSpPr/>
      </dsp:nvSpPr>
      <dsp:spPr>
        <a:xfrm>
          <a:off x="5684308" y="2963149"/>
          <a:ext cx="1218036" cy="1080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Liquidity</a:t>
          </a:r>
        </a:p>
      </dsp:txBody>
      <dsp:txXfrm>
        <a:off x="5862685" y="3121342"/>
        <a:ext cx="861282" cy="763823"/>
      </dsp:txXfrm>
    </dsp:sp>
    <dsp:sp modelId="{EDB01622-6716-444B-A84E-0D0247F1FCF9}">
      <dsp:nvSpPr>
        <dsp:cNvPr id="0" name=""/>
        <dsp:cNvSpPr/>
      </dsp:nvSpPr>
      <dsp:spPr>
        <a:xfrm rot="9116234">
          <a:off x="2252313" y="3116118"/>
          <a:ext cx="668543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668543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569871" y="3114905"/>
        <a:ext cx="33427" cy="33427"/>
      </dsp:txXfrm>
    </dsp:sp>
    <dsp:sp modelId="{0D364688-35A3-B942-814A-00E976943E88}">
      <dsp:nvSpPr>
        <dsp:cNvPr id="0" name=""/>
        <dsp:cNvSpPr/>
      </dsp:nvSpPr>
      <dsp:spPr>
        <a:xfrm>
          <a:off x="1047745" y="3048005"/>
          <a:ext cx="1358309" cy="108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Inflation Hedge</a:t>
          </a:r>
        </a:p>
      </dsp:txBody>
      <dsp:txXfrm>
        <a:off x="1246665" y="3206731"/>
        <a:ext cx="960469" cy="766397"/>
      </dsp:txXfrm>
    </dsp:sp>
    <dsp:sp modelId="{75AD31BC-F8F7-6347-86CA-EBD5B1ECC821}">
      <dsp:nvSpPr>
        <dsp:cNvPr id="0" name=""/>
        <dsp:cNvSpPr/>
      </dsp:nvSpPr>
      <dsp:spPr>
        <a:xfrm rot="16200011">
          <a:off x="3851776" y="1305357"/>
          <a:ext cx="183145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183145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938770" y="1316278"/>
        <a:ext cx="9157" cy="9157"/>
      </dsp:txXfrm>
    </dsp:sp>
    <dsp:sp modelId="{957510DC-AFF5-E044-A76C-C2839EBBDE41}">
      <dsp:nvSpPr>
        <dsp:cNvPr id="0" name=""/>
        <dsp:cNvSpPr/>
      </dsp:nvSpPr>
      <dsp:spPr>
        <a:xfrm>
          <a:off x="3313788" y="152403"/>
          <a:ext cx="1259125" cy="10768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Alpha</a:t>
          </a:r>
        </a:p>
      </dsp:txBody>
      <dsp:txXfrm>
        <a:off x="3498183" y="310109"/>
        <a:ext cx="890335" cy="761469"/>
      </dsp:txXfrm>
    </dsp:sp>
    <dsp:sp modelId="{3733A631-8D42-D34A-8EFA-CE8308F71BFD}">
      <dsp:nvSpPr>
        <dsp:cNvPr id="0" name=""/>
        <dsp:cNvSpPr/>
      </dsp:nvSpPr>
      <dsp:spPr>
        <a:xfrm rot="5317998">
          <a:off x="3813975" y="3545340"/>
          <a:ext cx="313733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313733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62999" y="3552997"/>
        <a:ext cx="15686" cy="15686"/>
      </dsp:txXfrm>
    </dsp:sp>
    <dsp:sp modelId="{7841C5FF-467D-334E-B925-5E75FADCA17F}">
      <dsp:nvSpPr>
        <dsp:cNvPr id="0" name=""/>
        <dsp:cNvSpPr/>
      </dsp:nvSpPr>
      <dsp:spPr>
        <a:xfrm>
          <a:off x="3308531" y="3717560"/>
          <a:ext cx="1358309" cy="109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Crisis Hedge</a:t>
          </a:r>
        </a:p>
      </dsp:txBody>
      <dsp:txXfrm>
        <a:off x="3507451" y="3878438"/>
        <a:ext cx="960469" cy="776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2828D7-1A1F-40CA-DD72-43EF5F5D17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1" tIns="46640" rIns="93281" bIns="46640" numCol="1" anchor="t" anchorCtr="0" compatLnSpc="1">
            <a:prstTxWarp prst="textNoShape">
              <a:avLst/>
            </a:prstTxWarp>
          </a:bodyPr>
          <a:lstStyle>
            <a:lvl1pPr defTabSz="933085" eaLnBrk="0" fontAlgn="auto" hangingPunct="0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55E5618-8F50-06B9-CEC3-760E4A383A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1" tIns="46640" rIns="93281" bIns="46640" numCol="1" anchor="t" anchorCtr="0" compatLnSpc="1">
            <a:prstTxWarp prst="textNoShape">
              <a:avLst/>
            </a:prstTxWarp>
          </a:bodyPr>
          <a:lstStyle>
            <a:lvl1pPr algn="r" defTabSz="933085" eaLnBrk="0" fontAlgn="auto" hangingPunct="0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F7D31A4-1C01-476D-CE52-7DCB210247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8500"/>
            <a:ext cx="4649787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9DEF05B-6653-941D-2853-C3E20F7F10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302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1" tIns="46640" rIns="93281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D394740-45C7-F949-FD8E-5CCE5B8630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1" tIns="46640" rIns="93281" bIns="46640" numCol="1" anchor="b" anchorCtr="0" compatLnSpc="1">
            <a:prstTxWarp prst="textNoShape">
              <a:avLst/>
            </a:prstTxWarp>
          </a:bodyPr>
          <a:lstStyle>
            <a:lvl1pPr defTabSz="933085" eaLnBrk="0" fontAlgn="auto" hangingPunct="0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D5837DC-97A8-B88F-7F12-441B832542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2375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1" tIns="46640" rIns="93281" bIns="46640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/>
            </a:lvl1pPr>
          </a:lstStyle>
          <a:p>
            <a:pPr>
              <a:defRPr/>
            </a:pPr>
            <a:fld id="{41418922-C6C4-5342-9F2F-949CA0915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B8815E56-F6BA-2ED1-04C2-400577FF44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613714B5-A349-CAF9-8674-2A5252ACE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2BA1052-E5D9-20B2-2303-99BD82B3CD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68BB64E-2594-7840-86FE-6CFD05DDD0E8}" type="slidenum">
              <a:rPr lang="en-US" altLang="en-US" smtClean="0">
                <a:latin typeface="Times New Roman" panose="02020603050405020304" pitchFamily="18" charset="0"/>
              </a:rPr>
              <a:pPr/>
              <a:t>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569CA-CFD4-CFB4-A70F-3159931D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15917-7D8F-B1D0-2E19-C362AE45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EE4E3-1FC3-7A78-2BA5-211AD499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B23-C096-3347-A6B3-536C6660D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15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98634-C752-06E4-6DB0-E36D5BBB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6EC2C-FFF8-5533-3E64-02C5E43F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8D3BB-9369-5A3B-6EDC-F9545154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69DC-DB56-5749-A79F-C39DBFA53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0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A76B6-06C6-CC56-6146-9DD9CABB7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02C4F-0F02-FAA0-60DC-93E8773B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B5ECF-13BA-A27D-D97B-959859E5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45BE-31A0-B647-B614-72734C5B7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7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C5846-33F9-2ED0-6B8B-66407350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284A9-F4FF-789F-52C5-C4DD7BA1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9C2D5-8DC3-10C9-393A-2C7B08CF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0C2FA-BEAD-C348-9032-234F9B9C7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56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A2A32-8B32-CA80-B0E0-EFA8C0D6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778D7-BCCE-5ED6-1F79-ACE897C0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BFF3B-6332-3BDF-1BCD-61112026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7469-5CB6-E645-BC89-8BDDB1A05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29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E262AA-7C60-98A2-5579-EAD355CB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FFA02E-54AC-D6B7-2C14-5AECE38D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C5852E-183F-AC5E-2A37-506E0314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0FE2-86FB-C744-8911-B680C1A7C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53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01DEF8-FD63-4C68-5F68-C718DCB6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DE3698-C840-506D-4311-D6AF37D6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4297EA-C090-D93B-FD6B-0ED3506B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158D4-05C4-0D4B-9985-9AE975DE2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26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2FF6F59-5122-B1B7-22AD-F836314A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0F23956-CF4A-22D4-8A1E-19AAC318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86F4BF-EC29-1F4B-9E54-765CCEA9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361C-E10A-9642-840F-B806FB94B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22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949C74-D042-1BB1-7249-7494A5D9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9445C8-C66E-10A7-E294-D02F559D5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B49842-3E23-DBA1-AEA9-647F1D4F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C8977-B3A0-E54C-9DAF-7604D6B5D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56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4CD257-1043-365D-7D61-BB72BCBE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69F51B-B327-4121-DB5F-E7A6B47F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5363F6-DED4-3BED-F6C4-657DB42A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EB1D-7617-BE41-AC9D-37A10479FE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98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EA8F18-0475-E960-987F-3DEE90EE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B3E82E-01DA-41ED-77A4-CD3A40F6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14B79D-7665-9D5D-6797-762DC45A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E263-902F-6E4E-AAB7-446806BAE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12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8D8891E-3550-66D7-B673-91C3C35D7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DADE72-C051-5BF8-F6B5-5CA4CD600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FD832-FDA0-63AF-B9EE-21DC60902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B3FE9-30DF-2C52-B84F-A53FE6170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C6A2D-665C-576B-F5AB-8821F950A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9E2E90-FE46-BD46-9143-E93DD320B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cfainstitute.org/investor/2022/04/25/crypto-tokens-and-crypto-coins-what-drives-performanc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pensargroup@gmail.com" TargetMode="External"/><Relationship Id="rId2" Type="http://schemas.openxmlformats.org/officeDocument/2006/relationships/hyperlink" Target="http://www.thepensargrp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stevecampisicfa@comcast.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03FDBF08-FB4B-691C-77A4-716972D4DD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3060700"/>
          </a:xfrm>
        </p:spPr>
        <p:txBody>
          <a:bodyPr/>
          <a:lstStyle/>
          <a:p>
            <a:r>
              <a:rPr lang="en-US" altLang="en-US" sz="4400">
                <a:latin typeface="Arial" panose="020B0604020202020204" pitchFamily="34" charset="0"/>
                <a:cs typeface="Arial" panose="020B0604020202020204" pitchFamily="34" charset="0"/>
              </a:rPr>
              <a:t>Risk of Crypto </a:t>
            </a:r>
            <a:br>
              <a:rPr lang="en-US" altLang="en-US" sz="4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>
                <a:latin typeface="Arial" panose="020B0604020202020204" pitchFamily="34" charset="0"/>
                <a:cs typeface="Arial" panose="020B0604020202020204" pitchFamily="34" charset="0"/>
              </a:rPr>
              <a:t>for Asset Owners</a:t>
            </a:r>
            <a:b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6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8" name="Subtitle 2">
            <a:extLst>
              <a:ext uri="{FF2B5EF4-FFF2-40B4-BE49-F238E27FC236}">
                <a16:creationId xmlns:a16="http://schemas.microsoft.com/office/drawing/2014/main" id="{E676EF8F-9FB4-7CA7-6D12-D6ED8E59A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621338"/>
            <a:ext cx="33591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858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287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716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i="1"/>
              <a:t>“Insights and Innovation”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/>
              <a:t>Stephen Campisi, CFA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i="1"/>
              <a:t>www.thepensargrp.com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C38C7B82-001C-25D6-1540-AE7B6487C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3" y="4646613"/>
            <a:ext cx="22066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83083E-54CF-F860-6E16-52558255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0250"/>
            <a:ext cx="8229600" cy="2530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Part Two: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sz="4200" b="1" dirty="0">
                <a:latin typeface="+mn-lt"/>
              </a:rPr>
              <a:t>What is this thing called “Crypto?”</a:t>
            </a:r>
            <a:r>
              <a:rPr lang="en-US" sz="4200" b="1" baseline="30000" dirty="0">
                <a:latin typeface="+mn-lt"/>
              </a:rPr>
              <a:t>*</a:t>
            </a:r>
          </a:p>
        </p:txBody>
      </p:sp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4029017F-94C7-95E0-604B-40684B45B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DEC844-9AB1-AC4E-BCC6-E4002A20FD2C}" type="slidenum">
              <a:rPr lang="en-US" altLang="en-US" sz="1400" smtClean="0">
                <a:solidFill>
                  <a:srgbClr val="898989"/>
                </a:solidFill>
              </a:rPr>
              <a:pPr/>
              <a:t>9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4579" name="Picture 11">
            <a:extLst>
              <a:ext uri="{FF2B5EF4-FFF2-40B4-BE49-F238E27FC236}">
                <a16:creationId xmlns:a16="http://schemas.microsoft.com/office/drawing/2014/main" id="{C026FC55-A4F4-24C9-97C6-52862C0B8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1">
            <a:extLst>
              <a:ext uri="{FF2B5EF4-FFF2-40B4-BE49-F238E27FC236}">
                <a16:creationId xmlns:a16="http://schemas.microsoft.com/office/drawing/2014/main" id="{8E5B376F-7EFE-38E4-8782-184E3C69B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038" y="5481638"/>
            <a:ext cx="6511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i="1">
                <a:solidFill>
                  <a:srgbClr val="7030A0"/>
                </a:solidFill>
              </a:rPr>
              <a:t>Overused pun on the 1929 song “</a:t>
            </a:r>
            <a:r>
              <a:rPr lang="en-US" altLang="en-US" b="1" i="1">
                <a:solidFill>
                  <a:srgbClr val="7030A0"/>
                </a:solidFill>
              </a:rPr>
              <a:t>What is this thing called love</a:t>
            </a:r>
            <a:r>
              <a:rPr lang="en-US" altLang="en-US" i="1">
                <a:solidFill>
                  <a:srgbClr val="7030A0"/>
                </a:solidFill>
              </a:rPr>
              <a:t>?”</a:t>
            </a:r>
            <a:br>
              <a:rPr lang="en-US" altLang="en-US" i="1">
                <a:solidFill>
                  <a:srgbClr val="7030A0"/>
                </a:solidFill>
              </a:rPr>
            </a:br>
            <a:r>
              <a:rPr lang="en-US" altLang="en-US" i="1">
                <a:solidFill>
                  <a:srgbClr val="7030A0"/>
                </a:solidFill>
              </a:rPr>
              <a:t>(Cole Porter, for the musical “Wake up and dream”)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785B-D7CA-40CB-EFB5-553E3A92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241300"/>
            <a:ext cx="7886700" cy="625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The Claims of “Crypto”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DDF60238-1D59-7066-3485-17FF57DD2C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46163"/>
            <a:ext cx="8305800" cy="52324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2800" i="1" dirty="0"/>
              <a:t>Digital money: a better means of transacting</a:t>
            </a:r>
          </a:p>
          <a:p>
            <a:pPr>
              <a:defRPr/>
            </a:pPr>
            <a:r>
              <a:rPr lang="en-US" altLang="en-US" sz="2800" i="1" dirty="0"/>
              <a:t>Independent of governments and financial institutions</a:t>
            </a:r>
          </a:p>
          <a:p>
            <a:pPr>
              <a:defRPr/>
            </a:pPr>
            <a:r>
              <a:rPr lang="en-US" altLang="en-US" sz="2800" i="1" dirty="0"/>
              <a:t>No intermediaries involved in transferring crypto funds</a:t>
            </a:r>
          </a:p>
          <a:p>
            <a:pPr>
              <a:defRPr/>
            </a:pPr>
            <a:r>
              <a:rPr lang="en-US" altLang="en-US" sz="2800" i="1" dirty="0"/>
              <a:t>Anonymous</a:t>
            </a:r>
          </a:p>
          <a:p>
            <a:pPr>
              <a:defRPr/>
            </a:pPr>
            <a:r>
              <a:rPr lang="en-US" altLang="en-US" sz="2800" i="1" dirty="0"/>
              <a:t>Unalterable</a:t>
            </a:r>
          </a:p>
          <a:p>
            <a:pPr>
              <a:defRPr/>
            </a:pPr>
            <a:r>
              <a:rPr lang="en-US" altLang="en-US" sz="2800" i="1" dirty="0"/>
              <a:t>Efficient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800" i="1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2800" i="1" dirty="0"/>
              <a:t>A nice article on coins and tokens: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5807E941-A06A-FDCC-AEF8-B0AE7435D7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8340260-0936-D845-AAAA-3BB3F9B0B44E}" type="slidenum">
              <a:rPr lang="en-US" altLang="en-US" sz="1400" smtClean="0">
                <a:solidFill>
                  <a:srgbClr val="898989"/>
                </a:solidFill>
              </a:rPr>
              <a:pPr/>
              <a:t>10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5604" name="Picture 11">
            <a:extLst>
              <a:ext uri="{FF2B5EF4-FFF2-40B4-BE49-F238E27FC236}">
                <a16:creationId xmlns:a16="http://schemas.microsoft.com/office/drawing/2014/main" id="{4BE1091D-27BD-68E9-4E81-CD77CC80B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6">
            <a:extLst>
              <a:ext uri="{FF2B5EF4-FFF2-40B4-BE49-F238E27FC236}">
                <a16:creationId xmlns:a16="http://schemas.microsoft.com/office/drawing/2014/main" id="{BB7719B9-1892-1D34-4B12-1CEC9A596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5029200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hlinkClick r:id="rId3"/>
              </a:rPr>
              <a:t>https://blogs.cfainstitute.org/investor/2022/04/25/crypto-tokens-and-crypto-coins-what-drives-performance/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7230-D0AC-2617-5C87-FE33873B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136525"/>
            <a:ext cx="8274050" cy="625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The Current Reality of “Crypto”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F4AF552-3037-80D3-EAD0-99553CAA70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588" y="919163"/>
            <a:ext cx="8305800" cy="532923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/>
              <a:t>Most buyers cannot explain the differences between</a:t>
            </a:r>
            <a:br>
              <a:rPr lang="en-US" altLang="en-US" sz="2800"/>
            </a:br>
            <a:r>
              <a:rPr lang="en-US" altLang="en-US" sz="2800"/>
              <a:t>Government-backed currency and Digital currency</a:t>
            </a:r>
          </a:p>
          <a:p>
            <a:pPr lvl="2"/>
            <a:r>
              <a:rPr lang="en-US" altLang="en-US" sz="2200" i="1"/>
              <a:t>Characteristics</a:t>
            </a:r>
          </a:p>
          <a:p>
            <a:pPr lvl="2"/>
            <a:r>
              <a:rPr lang="en-US" altLang="en-US" sz="2200" i="1"/>
              <a:t>Operational aspects</a:t>
            </a:r>
          </a:p>
          <a:p>
            <a:pPr lvl="2"/>
            <a:r>
              <a:rPr lang="en-US" altLang="en-US" sz="2200" i="1"/>
              <a:t>Pros and Cons</a:t>
            </a:r>
          </a:p>
          <a:p>
            <a:pPr lvl="2"/>
            <a:r>
              <a:rPr lang="en-US" altLang="en-US" sz="2200" i="1"/>
              <a:t>Opportunities</a:t>
            </a:r>
          </a:p>
          <a:p>
            <a:pPr lvl="2"/>
            <a:r>
              <a:rPr lang="en-US" altLang="en-US" sz="2200" i="1"/>
              <a:t>Risks</a:t>
            </a:r>
          </a:p>
          <a:p>
            <a:pPr lvl="3"/>
            <a:r>
              <a:rPr lang="en-US" altLang="en-US" sz="2000" i="1"/>
              <a:t>Types</a:t>
            </a:r>
          </a:p>
          <a:p>
            <a:pPr lvl="3"/>
            <a:r>
              <a:rPr lang="en-US" altLang="en-US" sz="2000" i="1"/>
              <a:t>Amounts</a:t>
            </a:r>
          </a:p>
          <a:p>
            <a:pPr lvl="3"/>
            <a:r>
              <a:rPr lang="en-US" altLang="en-US" sz="2000" i="1"/>
              <a:t>Manageability</a:t>
            </a:r>
            <a:br>
              <a:rPr lang="en-US" altLang="en-US" sz="2000"/>
            </a:br>
            <a:endParaRPr lang="en-US" altLang="en-US" sz="2300"/>
          </a:p>
          <a:p>
            <a:pPr marL="342900" lvl="1" indent="0" algn="ctr">
              <a:buFont typeface="Arial" panose="020B0604020202020204" pitchFamily="34" charset="0"/>
              <a:buNone/>
            </a:pPr>
            <a:endParaRPr lang="en-US" altLang="en-US" sz="2500"/>
          </a:p>
          <a:p>
            <a:pPr marL="342900" lvl="1" indent="0" algn="ctr">
              <a:buFont typeface="Arial" panose="020B0604020202020204" pitchFamily="34" charset="0"/>
              <a:buNone/>
            </a:pPr>
            <a:endParaRPr lang="en-US" altLang="en-US" sz="2500"/>
          </a:p>
          <a:p>
            <a:pPr marL="342900" lvl="1" indent="0">
              <a:buFont typeface="Arial" panose="020B0604020202020204" pitchFamily="34" charset="0"/>
              <a:buNone/>
            </a:pPr>
            <a:br>
              <a:rPr lang="en-US" altLang="en-US" sz="2500"/>
            </a:br>
            <a:endParaRPr lang="en-US" altLang="en-US" sz="2800">
              <a:solidFill>
                <a:srgbClr val="C00000"/>
              </a:solidFill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2500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A1F34D36-22A7-1881-6D31-816DD89998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813E0B-72D2-B04F-8406-C1A71D39538A}" type="slidenum">
              <a:rPr lang="en-US" altLang="en-US" sz="1400" smtClean="0">
                <a:solidFill>
                  <a:srgbClr val="898989"/>
                </a:solidFill>
              </a:rPr>
              <a:pPr/>
              <a:t>11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6628" name="Picture 11">
            <a:extLst>
              <a:ext uri="{FF2B5EF4-FFF2-40B4-BE49-F238E27FC236}">
                <a16:creationId xmlns:a16="http://schemas.microsoft.com/office/drawing/2014/main" id="{5A23B30A-DB03-EF6F-52A9-FD72B7730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3">
            <a:extLst>
              <a:ext uri="{FF2B5EF4-FFF2-40B4-BE49-F238E27FC236}">
                <a16:creationId xmlns:a16="http://schemas.microsoft.com/office/drawing/2014/main" id="{EB11120B-9A0A-FFDF-6720-73EE061F8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870075"/>
            <a:ext cx="18034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>
            <a:extLst>
              <a:ext uri="{FF2B5EF4-FFF2-40B4-BE49-F238E27FC236}">
                <a16:creationId xmlns:a16="http://schemas.microsoft.com/office/drawing/2014/main" id="{29C169E9-4C63-C3C2-EF4A-4901AE042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835150"/>
            <a:ext cx="20574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9">
            <a:extLst>
              <a:ext uri="{FF2B5EF4-FFF2-40B4-BE49-F238E27FC236}">
                <a16:creationId xmlns:a16="http://schemas.microsoft.com/office/drawing/2014/main" id="{598FEE12-2F82-B8C0-7B9B-F504A7655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3190875"/>
            <a:ext cx="14478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2">
            <a:extLst>
              <a:ext uri="{FF2B5EF4-FFF2-40B4-BE49-F238E27FC236}">
                <a16:creationId xmlns:a16="http://schemas.microsoft.com/office/drawing/2014/main" id="{82705399-6870-1CDA-6126-68AC9EB27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3222625"/>
            <a:ext cx="13557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5">
            <a:extLst>
              <a:ext uri="{FF2B5EF4-FFF2-40B4-BE49-F238E27FC236}">
                <a16:creationId xmlns:a16="http://schemas.microsoft.com/office/drawing/2014/main" id="{473FF2D8-4A73-C548-E71C-9494FD708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194050"/>
            <a:ext cx="129381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TextBox 19">
            <a:extLst>
              <a:ext uri="{FF2B5EF4-FFF2-40B4-BE49-F238E27FC236}">
                <a16:creationId xmlns:a16="http://schemas.microsoft.com/office/drawing/2014/main" id="{B30015EB-DBFA-C6B9-F420-30F8ADAEA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84750"/>
            <a:ext cx="6286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C00000"/>
                </a:solidFill>
              </a:rPr>
              <a:t>Most buyers are simply “</a:t>
            </a:r>
            <a:r>
              <a:rPr lang="en-US" altLang="en-US" sz="2800" b="1">
                <a:solidFill>
                  <a:srgbClr val="C00000"/>
                </a:solidFill>
              </a:rPr>
              <a:t>Return-seeking</a:t>
            </a:r>
            <a:r>
              <a:rPr lang="en-US" altLang="en-US" sz="2800">
                <a:solidFill>
                  <a:srgbClr val="C00000"/>
                </a:solidFill>
              </a:rPr>
              <a:t>” </a:t>
            </a:r>
            <a:br>
              <a:rPr lang="en-US" altLang="en-US" sz="2800">
                <a:solidFill>
                  <a:srgbClr val="C00000"/>
                </a:solidFill>
              </a:rPr>
            </a:br>
            <a:r>
              <a:rPr lang="en-US" altLang="en-US" sz="2800">
                <a:solidFill>
                  <a:srgbClr val="C00000"/>
                </a:solidFill>
              </a:rPr>
              <a:t>(AKA: </a:t>
            </a:r>
            <a:r>
              <a:rPr lang="en-US" altLang="en-US" sz="2800" i="1">
                <a:solidFill>
                  <a:srgbClr val="C00000"/>
                </a:solidFill>
              </a:rPr>
              <a:t>“Looking to make a quick buck”</a:t>
            </a:r>
            <a:r>
              <a:rPr lang="en-US" altLang="en-US" sz="280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B858-D351-7756-0A9F-4D848272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700"/>
            <a:ext cx="7886700" cy="625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Basic Crypto Technical Details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213D69C7-FB49-4FF3-00F6-3712962DA6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125" y="5308600"/>
            <a:ext cx="8181975" cy="7874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000" i="1">
                <a:solidFill>
                  <a:srgbClr val="7030A0"/>
                </a:solidFill>
              </a:rPr>
              <a:t>Source: “Bitcoin: A Peer-to-Peer Electronic Cash System”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000" i="1">
                <a:solidFill>
                  <a:srgbClr val="7030A0"/>
                </a:solidFill>
              </a:rPr>
              <a:t>(Satoshi Nakamoto – Bitcoin’s anonymous initial investor)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57BBD077-D4B5-7BB7-D53A-BFFCB169F1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A002793-790A-5146-8F32-2BC22F9A46CC}" type="slidenum">
              <a:rPr lang="en-US" altLang="en-US" sz="1400" smtClean="0">
                <a:solidFill>
                  <a:srgbClr val="898989"/>
                </a:solidFill>
              </a:rPr>
              <a:pPr/>
              <a:t>12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7652" name="Picture 11">
            <a:extLst>
              <a:ext uri="{FF2B5EF4-FFF2-40B4-BE49-F238E27FC236}">
                <a16:creationId xmlns:a16="http://schemas.microsoft.com/office/drawing/2014/main" id="{DACA5E3D-4DE0-F8ED-748F-AA14CECCA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6">
            <a:extLst>
              <a:ext uri="{FF2B5EF4-FFF2-40B4-BE49-F238E27FC236}">
                <a16:creationId xmlns:a16="http://schemas.microsoft.com/office/drawing/2014/main" id="{98BBBD17-31D8-6924-47D2-469EE5E88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141413"/>
            <a:ext cx="8181975" cy="415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i="1"/>
              <a:t>The network timestamps transactions by hashing them into an ongoing </a:t>
            </a:r>
            <a:r>
              <a:rPr lang="en-US" altLang="en-US" sz="2400" b="1" i="1"/>
              <a:t>chain of hash-based proof-of-work</a:t>
            </a:r>
            <a:r>
              <a:rPr lang="en-US" altLang="en-US" sz="2400" i="1"/>
              <a:t>, forming a record that cannot be changed without redoing the proof-of-work. </a:t>
            </a:r>
          </a:p>
          <a:p>
            <a:endParaRPr lang="en-US" altLang="en-US" sz="2400" i="1"/>
          </a:p>
          <a:p>
            <a:r>
              <a:rPr lang="en-US" altLang="en-US" sz="2400" i="1"/>
              <a:t>The </a:t>
            </a:r>
            <a:r>
              <a:rPr lang="en-US" altLang="en-US" sz="2400" b="1" i="1"/>
              <a:t>longest chain </a:t>
            </a:r>
            <a:r>
              <a:rPr lang="en-US" altLang="en-US" sz="2400" i="1"/>
              <a:t>not only serves as proof of the sequence of events witnessed, but proof that it came from the largest pool of CPU power. </a:t>
            </a:r>
          </a:p>
          <a:p>
            <a:endParaRPr lang="en-US" altLang="en-US" sz="2400" i="1"/>
          </a:p>
          <a:p>
            <a:r>
              <a:rPr lang="en-US" altLang="en-US" sz="2400" i="1"/>
              <a:t>As long as a majority of CPU power is controlled by </a:t>
            </a:r>
            <a:r>
              <a:rPr lang="en-US" altLang="en-US" sz="2400" b="1" i="1"/>
              <a:t>nodes that are not cooperating </a:t>
            </a:r>
            <a:r>
              <a:rPr lang="en-US" altLang="en-US" sz="2400" i="1"/>
              <a:t>to attack the network, they'll generate the longest chain and </a:t>
            </a:r>
            <a:r>
              <a:rPr lang="en-US" altLang="en-US" sz="2400" b="1" i="1"/>
              <a:t>outpace attackers</a:t>
            </a:r>
            <a:r>
              <a:rPr lang="en-US" altLang="en-US" sz="2400" i="1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8B54-ECFC-8F0C-9E73-94FFE12E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09550"/>
            <a:ext cx="7886700" cy="625475"/>
          </a:xfrm>
        </p:spPr>
        <p:txBody>
          <a:bodyPr/>
          <a:lstStyle/>
          <a:p>
            <a:pPr algn="ctr">
              <a:defRPr/>
            </a:pPr>
            <a:r>
              <a:rPr lang="en-US" sz="3600" dirty="0">
                <a:latin typeface="+mn-lt"/>
              </a:rPr>
              <a:t>The Two Faces of Crypto</a:t>
            </a:r>
          </a:p>
        </p:txBody>
      </p:sp>
      <p:sp>
        <p:nvSpPr>
          <p:cNvPr id="28674" name="Text Placeholder 2">
            <a:extLst>
              <a:ext uri="{FF2B5EF4-FFF2-40B4-BE49-F238E27FC236}">
                <a16:creationId xmlns:a16="http://schemas.microsoft.com/office/drawing/2014/main" id="{468C10C4-7982-0ABA-779A-5924466D9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425" y="1257300"/>
            <a:ext cx="4270375" cy="457200"/>
          </a:xfrm>
        </p:spPr>
        <p:txBody>
          <a:bodyPr/>
          <a:lstStyle/>
          <a:p>
            <a:pPr algn="ctr"/>
            <a:r>
              <a:rPr lang="en-US" altLang="en-US" sz="2800"/>
              <a:t>Aspirations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7E5DA4FB-BA61-19F0-FBF7-26158F4613E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28600" y="1741488"/>
            <a:ext cx="4268788" cy="35321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/>
              <a:t>Unregulated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Individual designs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Anonymity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Privacy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Individuals have the power</a:t>
            </a:r>
          </a:p>
          <a:p>
            <a:endParaRPr lang="en-US" altLang="en-US" sz="2400" i="1"/>
          </a:p>
        </p:txBody>
      </p:sp>
      <p:sp>
        <p:nvSpPr>
          <p:cNvPr id="28676" name="Text Placeholder 3">
            <a:extLst>
              <a:ext uri="{FF2B5EF4-FFF2-40B4-BE49-F238E27FC236}">
                <a16:creationId xmlns:a16="http://schemas.microsoft.com/office/drawing/2014/main" id="{7C584A50-79CD-DF14-2A12-CD1982DDDD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648200" y="1281113"/>
            <a:ext cx="4249738" cy="457200"/>
          </a:xfrm>
        </p:spPr>
        <p:txBody>
          <a:bodyPr/>
          <a:lstStyle/>
          <a:p>
            <a:pPr algn="ctr"/>
            <a:r>
              <a:rPr lang="en-US" altLang="en-US" sz="2800"/>
              <a:t>Trends</a:t>
            </a:r>
          </a:p>
        </p:txBody>
      </p:sp>
      <p:sp>
        <p:nvSpPr>
          <p:cNvPr id="28677" name="Content Placeholder 4">
            <a:extLst>
              <a:ext uri="{FF2B5EF4-FFF2-40B4-BE49-F238E27FC236}">
                <a16:creationId xmlns:a16="http://schemas.microsoft.com/office/drawing/2014/main" id="{54E66A82-306E-1E24-2295-FE90744D0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741488"/>
            <a:ext cx="4268788" cy="35321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/>
              <a:t>Global standardization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Regulation and Centralization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Full transparency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Complete tracking/Accounting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400"/>
              <a:t>Government controls all</a:t>
            </a:r>
          </a:p>
        </p:txBody>
      </p:sp>
      <p:sp>
        <p:nvSpPr>
          <p:cNvPr id="28678" name="Slide Number Placeholder 3">
            <a:extLst>
              <a:ext uri="{FF2B5EF4-FFF2-40B4-BE49-F238E27FC236}">
                <a16:creationId xmlns:a16="http://schemas.microsoft.com/office/drawing/2014/main" id="{9BC1EB94-5DA3-C854-BE5C-78B4A56DE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D5E6D16-AC7E-1547-851E-76AB5A99C0B5}" type="slidenum">
              <a:rPr lang="en-US" altLang="en-US" sz="1400" smtClean="0">
                <a:solidFill>
                  <a:srgbClr val="898989"/>
                </a:solidFill>
              </a:rPr>
              <a:pPr/>
              <a:t>13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8679" name="Picture 11">
            <a:extLst>
              <a:ext uri="{FF2B5EF4-FFF2-40B4-BE49-F238E27FC236}">
                <a16:creationId xmlns:a16="http://schemas.microsoft.com/office/drawing/2014/main" id="{3C6AE4FF-6F43-241B-09BB-85A5EDCC2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05D9B0-B8AA-519B-CC8E-2ED083517AF8}"/>
              </a:ext>
            </a:extLst>
          </p:cNvPr>
          <p:cNvSpPr txBox="1"/>
          <p:nvPr/>
        </p:nvSpPr>
        <p:spPr>
          <a:xfrm>
            <a:off x="1350963" y="5273675"/>
            <a:ext cx="64420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Source: World Economic Forum, Government Summit, March 2022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“Why Governments Must Act Now” (Klaus Schwab)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“Blockchain is the new global accounting” (Dr. Pippa </a:t>
            </a:r>
            <a:r>
              <a:rPr lang="en-US" i="1" dirty="0" err="1"/>
              <a:t>Malmgren</a:t>
            </a:r>
            <a:r>
              <a:rPr lang="en-US" i="1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1EE7-8949-922F-F2F3-69763203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38" y="211138"/>
            <a:ext cx="7886700" cy="120332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Enter the Players: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Top 10 Cryptos</a:t>
            </a:r>
          </a:p>
        </p:txBody>
      </p:sp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D40E9FCC-EF39-329B-0183-626BC80C7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0B8BFAF-0086-314E-877D-3526FE90F2FB}" type="slidenum">
              <a:rPr lang="en-US" altLang="en-US" sz="1400" smtClean="0">
                <a:solidFill>
                  <a:srgbClr val="898989"/>
                </a:solidFill>
              </a:rPr>
              <a:pPr/>
              <a:t>14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9699" name="Picture 11">
            <a:extLst>
              <a:ext uri="{FF2B5EF4-FFF2-40B4-BE49-F238E27FC236}">
                <a16:creationId xmlns:a16="http://schemas.microsoft.com/office/drawing/2014/main" id="{36E9ADCC-FE57-257E-917D-B074F40CE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3">
            <a:extLst>
              <a:ext uri="{FF2B5EF4-FFF2-40B4-BE49-F238E27FC236}">
                <a16:creationId xmlns:a16="http://schemas.microsoft.com/office/drawing/2014/main" id="{1C1876DD-9346-72FE-4029-B1D04C883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905000"/>
            <a:ext cx="4619625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id="{707661E1-345D-0711-5B0A-403952FC58CD}"/>
              </a:ext>
            </a:extLst>
          </p:cNvPr>
          <p:cNvSpPr/>
          <p:nvPr/>
        </p:nvSpPr>
        <p:spPr>
          <a:xfrm>
            <a:off x="6757988" y="2470150"/>
            <a:ext cx="762000" cy="3048000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7F89A675-7288-7F0A-946E-E3F86A0A1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3516313"/>
            <a:ext cx="155733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Range:</a:t>
            </a:r>
          </a:p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37x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107C70F-A805-2AB4-84C9-1155A2D11CFA}"/>
              </a:ext>
            </a:extLst>
          </p:cNvPr>
          <p:cNvSpPr/>
          <p:nvPr/>
        </p:nvSpPr>
        <p:spPr>
          <a:xfrm>
            <a:off x="1576388" y="2241550"/>
            <a:ext cx="533400" cy="685800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4" name="TextBox 9">
            <a:extLst>
              <a:ext uri="{FF2B5EF4-FFF2-40B4-BE49-F238E27FC236}">
                <a16:creationId xmlns:a16="http://schemas.microsoft.com/office/drawing/2014/main" id="{FD85AD7F-75D1-85D7-803B-8F98A1751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2322513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75%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9B8928-C0BA-C30C-6503-1118DE894298}"/>
              </a:ext>
            </a:extLst>
          </p:cNvPr>
          <p:cNvSpPr/>
          <p:nvPr/>
        </p:nvSpPr>
        <p:spPr>
          <a:xfrm>
            <a:off x="5410200" y="1752600"/>
            <a:ext cx="1600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BAC2-A359-293B-78D7-EB9DB385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25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Summary and Insights</a:t>
            </a:r>
          </a:p>
        </p:txBody>
      </p:sp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AB967AE8-F15C-DA4E-60FD-2D15D9021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EFD9DB-5107-C24D-9967-C8F5994C0C35}" type="slidenum">
              <a:rPr lang="en-US" altLang="en-US" sz="1400" smtClean="0">
                <a:solidFill>
                  <a:srgbClr val="898989"/>
                </a:solidFill>
              </a:rPr>
              <a:pPr/>
              <a:t>15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0723" name="Picture 11">
            <a:extLst>
              <a:ext uri="{FF2B5EF4-FFF2-40B4-BE49-F238E27FC236}">
                <a16:creationId xmlns:a16="http://schemas.microsoft.com/office/drawing/2014/main" id="{6D83AD54-52BE-3BFF-57A1-5078BB79F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2">
            <a:extLst>
              <a:ext uri="{FF2B5EF4-FFF2-40B4-BE49-F238E27FC236}">
                <a16:creationId xmlns:a16="http://schemas.microsoft.com/office/drawing/2014/main" id="{EC56B87B-2BCF-D08E-A9DE-9EF36ACDC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304800"/>
            <a:ext cx="675640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3">
            <a:extLst>
              <a:ext uri="{FF2B5EF4-FFF2-40B4-BE49-F238E27FC236}">
                <a16:creationId xmlns:a16="http://schemas.microsoft.com/office/drawing/2014/main" id="{D08DA549-8AC6-CF3E-B197-468E18521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95600"/>
            <a:ext cx="3748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latin typeface="Chalkduster" panose="03050602040202020205" pitchFamily="66" charset="77"/>
              </a:rPr>
              <a:t>A Tale of Whales </a:t>
            </a:r>
          </a:p>
          <a:p>
            <a:pPr algn="ctr"/>
            <a:r>
              <a:rPr lang="en-US" altLang="en-US" sz="2800">
                <a:latin typeface="Chalkduster" panose="03050602040202020205" pitchFamily="66" charset="77"/>
              </a:rPr>
              <a:t>and Minnows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E12C8925-3470-8FDF-6889-028721955483}"/>
              </a:ext>
            </a:extLst>
          </p:cNvPr>
          <p:cNvSpPr/>
          <p:nvPr/>
        </p:nvSpPr>
        <p:spPr>
          <a:xfrm rot="16200000">
            <a:off x="5272882" y="3377406"/>
            <a:ext cx="685800" cy="4068763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7" name="TextBox 8">
            <a:extLst>
              <a:ext uri="{FF2B5EF4-FFF2-40B4-BE49-F238E27FC236}">
                <a16:creationId xmlns:a16="http://schemas.microsoft.com/office/drawing/2014/main" id="{E1A01613-C3E4-3159-C2F7-39879503D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4686300"/>
            <a:ext cx="4024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Minnows of the 1%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5">
            <a:extLst>
              <a:ext uri="{FF2B5EF4-FFF2-40B4-BE49-F238E27FC236}">
                <a16:creationId xmlns:a16="http://schemas.microsoft.com/office/drawing/2014/main" id="{C404C5E7-AFDE-8C00-1959-B18D36B2B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762000"/>
            <a:ext cx="78359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E0CCA1-B62D-D495-3D9F-08B5F9FC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188"/>
            <a:ext cx="7886700" cy="62547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Top 25 Crypto Food Chain (2022)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81D4A0D7-1396-AB9B-E617-12D7C66C1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BC95FB-4A01-8C48-BE35-6FB1F269E37D}" type="slidenum">
              <a:rPr lang="en-US" altLang="en-US" sz="1400" smtClean="0">
                <a:solidFill>
                  <a:srgbClr val="898989"/>
                </a:solidFill>
              </a:rPr>
              <a:pPr/>
              <a:t>16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1748" name="Picture 11">
            <a:extLst>
              <a:ext uri="{FF2B5EF4-FFF2-40B4-BE49-F238E27FC236}">
                <a16:creationId xmlns:a16="http://schemas.microsoft.com/office/drawing/2014/main" id="{6901C005-489B-0F07-BFF7-B82FBC641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9" name="Group 7">
            <a:extLst>
              <a:ext uri="{FF2B5EF4-FFF2-40B4-BE49-F238E27FC236}">
                <a16:creationId xmlns:a16="http://schemas.microsoft.com/office/drawing/2014/main" id="{A0EFC994-8211-06CC-708A-798D5D2E033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95475"/>
            <a:ext cx="8577263" cy="4135438"/>
            <a:chOff x="37101" y="2174964"/>
            <a:chExt cx="8577606" cy="4135508"/>
          </a:xfrm>
        </p:grpSpPr>
        <p:pic>
          <p:nvPicPr>
            <p:cNvPr id="31752" name="Picture 24">
              <a:extLst>
                <a:ext uri="{FF2B5EF4-FFF2-40B4-BE49-F238E27FC236}">
                  <a16:creationId xmlns:a16="http://schemas.microsoft.com/office/drawing/2014/main" id="{563D0EEC-F8AB-484B-CB9D-621A0A52F8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8211114" y="5575409"/>
              <a:ext cx="278348" cy="115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3" name="Picture 26">
              <a:extLst>
                <a:ext uri="{FF2B5EF4-FFF2-40B4-BE49-F238E27FC236}">
                  <a16:creationId xmlns:a16="http://schemas.microsoft.com/office/drawing/2014/main" id="{E609E547-6590-ECA1-D907-381A116AE3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238" y="3721923"/>
              <a:ext cx="3672260" cy="1083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4" name="Picture 27">
              <a:extLst>
                <a:ext uri="{FF2B5EF4-FFF2-40B4-BE49-F238E27FC236}">
                  <a16:creationId xmlns:a16="http://schemas.microsoft.com/office/drawing/2014/main" id="{9241E35B-F8DD-D4BA-AABC-24BBB3749F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370" y="4788115"/>
              <a:ext cx="1147337" cy="40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97F51B4-9E9C-5067-21B5-7AAC92185540}"/>
                </a:ext>
              </a:extLst>
            </p:cNvPr>
            <p:cNvSpPr/>
            <p:nvPr/>
          </p:nvSpPr>
          <p:spPr>
            <a:xfrm flipH="1" flipV="1">
              <a:off x="8443250" y="5999317"/>
              <a:ext cx="46039" cy="4921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31756" name="TextBox 6">
              <a:extLst>
                <a:ext uri="{FF2B5EF4-FFF2-40B4-BE49-F238E27FC236}">
                  <a16:creationId xmlns:a16="http://schemas.microsoft.com/office/drawing/2014/main" id="{3A2AE1C5-684D-FFA6-E14F-7CDED514F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01" y="2174964"/>
              <a:ext cx="6858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800"/>
                <a:t>#1</a:t>
              </a:r>
            </a:p>
          </p:txBody>
        </p:sp>
        <p:sp>
          <p:nvSpPr>
            <p:cNvPr id="31757" name="TextBox 30">
              <a:extLst>
                <a:ext uri="{FF2B5EF4-FFF2-40B4-BE49-F238E27FC236}">
                  <a16:creationId xmlns:a16="http://schemas.microsoft.com/office/drawing/2014/main" id="{4254174A-63FF-44DE-6ED9-BBC6605A6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6269" y="3771559"/>
              <a:ext cx="6858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800"/>
                <a:t>#2</a:t>
              </a:r>
            </a:p>
          </p:txBody>
        </p:sp>
        <p:sp>
          <p:nvSpPr>
            <p:cNvPr id="31758" name="TextBox 31">
              <a:extLst>
                <a:ext uri="{FF2B5EF4-FFF2-40B4-BE49-F238E27FC236}">
                  <a16:creationId xmlns:a16="http://schemas.microsoft.com/office/drawing/2014/main" id="{1EEB3D97-DDF0-F47F-6CBA-36EAE4809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8451" y="4784385"/>
              <a:ext cx="6858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800"/>
                <a:t>#3</a:t>
              </a:r>
            </a:p>
          </p:txBody>
        </p:sp>
        <p:sp>
          <p:nvSpPr>
            <p:cNvPr id="31759" name="TextBox 32">
              <a:extLst>
                <a:ext uri="{FF2B5EF4-FFF2-40B4-BE49-F238E27FC236}">
                  <a16:creationId xmlns:a16="http://schemas.microsoft.com/office/drawing/2014/main" id="{29994EA2-BE6B-F4E1-41D5-D1E60F1B1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7074" y="5371437"/>
              <a:ext cx="7437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800"/>
                <a:t>#10</a:t>
              </a:r>
            </a:p>
          </p:txBody>
        </p:sp>
        <p:sp>
          <p:nvSpPr>
            <p:cNvPr id="31760" name="TextBox 33">
              <a:extLst>
                <a:ext uri="{FF2B5EF4-FFF2-40B4-BE49-F238E27FC236}">
                  <a16:creationId xmlns:a16="http://schemas.microsoft.com/office/drawing/2014/main" id="{90818E92-9B59-1AD3-4E52-9CD71C16E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06544" y="5787252"/>
              <a:ext cx="7437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800"/>
                <a:t>#25</a:t>
              </a:r>
            </a:p>
          </p:txBody>
        </p:sp>
      </p:grpSp>
      <p:sp>
        <p:nvSpPr>
          <p:cNvPr id="31750" name="TextBox 8">
            <a:extLst>
              <a:ext uri="{FF2B5EF4-FFF2-40B4-BE49-F238E27FC236}">
                <a16:creationId xmlns:a16="http://schemas.microsoft.com/office/drawing/2014/main" id="{3A963129-CA3A-81A8-6C22-FE7CF97FE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575" y="629761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1" name="TextBox 10">
            <a:extLst>
              <a:ext uri="{FF2B5EF4-FFF2-40B4-BE49-F238E27FC236}">
                <a16:creationId xmlns:a16="http://schemas.microsoft.com/office/drawing/2014/main" id="{F02B54EE-FFEA-256F-9D30-43FB730B2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5089525"/>
            <a:ext cx="440848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Chalkduster" panose="03050602040202020205" pitchFamily="66" charset="77"/>
              </a:rPr>
              <a:t>There are almost 10,000 </a:t>
            </a:r>
          </a:p>
          <a:p>
            <a:r>
              <a:rPr lang="en-US" altLang="en-US" sz="2400">
                <a:latin typeface="Chalkduster" panose="03050602040202020205" pitchFamily="66" charset="77"/>
              </a:rPr>
              <a:t>Cryptocurrencies!</a:t>
            </a:r>
          </a:p>
          <a:p>
            <a:endParaRPr lang="en-US" altLang="en-US" sz="1400" i="1"/>
          </a:p>
          <a:p>
            <a:endParaRPr lang="en-US" altLang="en-US" sz="1400" i="1"/>
          </a:p>
          <a:p>
            <a:r>
              <a:rPr lang="en-US" altLang="en-US" sz="1400" i="1"/>
              <a:t>Source: CoinMarketCap.com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7A8A4-8BA1-17E9-04AE-3632164B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25" y="398463"/>
            <a:ext cx="4933950" cy="879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Crypto Size Range</a:t>
            </a:r>
            <a:br>
              <a:rPr lang="en-US" sz="4000" dirty="0">
                <a:latin typeface="+mn-lt"/>
              </a:rPr>
            </a:br>
            <a:r>
              <a:rPr lang="en-US" sz="3200" i="1" dirty="0">
                <a:solidFill>
                  <a:srgbClr val="7030A0"/>
                </a:solidFill>
                <a:latin typeface="+mn-lt"/>
              </a:rPr>
              <a:t>“Whales and White Noise”</a:t>
            </a:r>
            <a:endParaRPr lang="en-US" sz="4000" i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2770" name="Content Placeholder 4">
            <a:extLst>
              <a:ext uri="{FF2B5EF4-FFF2-40B4-BE49-F238E27FC236}">
                <a16:creationId xmlns:a16="http://schemas.microsoft.com/office/drawing/2014/main" id="{92D13122-91E5-4F02-2CFB-AF834A1F6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363" y="4059238"/>
            <a:ext cx="6899275" cy="1349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/>
              <a:t>Largest Crypto is 218x median company size, and…</a:t>
            </a:r>
          </a:p>
          <a:p>
            <a:r>
              <a:rPr lang="en-US" altLang="en-US" sz="2400"/>
              <a:t>1,078x smallest in “</a:t>
            </a:r>
            <a:r>
              <a:rPr lang="en-US" altLang="en-US" sz="2400" i="1"/>
              <a:t>Crypto Top 100</a:t>
            </a:r>
            <a:r>
              <a:rPr lang="en-US" altLang="en-US" sz="2400"/>
              <a:t>” universe</a:t>
            </a:r>
          </a:p>
          <a:p>
            <a:r>
              <a:rPr lang="en-US" altLang="en-US" sz="2400"/>
              <a:t>What about other </a:t>
            </a:r>
            <a:r>
              <a:rPr lang="en-US" altLang="en-US" sz="2800" b="1">
                <a:solidFill>
                  <a:srgbClr val="C00000"/>
                </a:solidFill>
              </a:rPr>
              <a:t>9,850</a:t>
            </a:r>
            <a:r>
              <a:rPr lang="en-US" altLang="en-US" sz="2400"/>
              <a:t> </a:t>
            </a:r>
            <a:r>
              <a:rPr lang="en-US" altLang="en-US" sz="2400" i="1"/>
              <a:t>(</a:t>
            </a:r>
            <a:r>
              <a:rPr lang="en-US" altLang="en-US" sz="2400" i="1">
                <a:solidFill>
                  <a:srgbClr val="7030A0"/>
                </a:solidFill>
              </a:rPr>
              <a:t>ridiculously tiny</a:t>
            </a:r>
            <a:r>
              <a:rPr lang="en-US" altLang="en-US" sz="2400" i="1"/>
              <a:t>) </a:t>
            </a:r>
            <a:r>
              <a:rPr lang="en-US" altLang="en-US" sz="2400"/>
              <a:t>Cryptos?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88C21320-C985-ECA5-5A2E-67A910803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AD5637-9636-534D-A3A3-64A6A06435FA}" type="slidenum">
              <a:rPr lang="en-US" altLang="en-US" sz="1400" smtClean="0">
                <a:solidFill>
                  <a:srgbClr val="898989"/>
                </a:solidFill>
              </a:rPr>
              <a:pPr/>
              <a:t>17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2772" name="Picture 11">
            <a:extLst>
              <a:ext uri="{FF2B5EF4-FFF2-40B4-BE49-F238E27FC236}">
                <a16:creationId xmlns:a16="http://schemas.microsoft.com/office/drawing/2014/main" id="{0A63349D-84C2-8DFE-D50C-5C91A715D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2">
            <a:extLst>
              <a:ext uri="{FF2B5EF4-FFF2-40B4-BE49-F238E27FC236}">
                <a16:creationId xmlns:a16="http://schemas.microsoft.com/office/drawing/2014/main" id="{9243CF06-BDC3-062F-1054-F5062C694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3" y="2224088"/>
            <a:ext cx="3851275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Box 5">
            <a:extLst>
              <a:ext uri="{FF2B5EF4-FFF2-40B4-BE49-F238E27FC236}">
                <a16:creationId xmlns:a16="http://schemas.microsoft.com/office/drawing/2014/main" id="{FADE4946-4D38-2C16-CB32-C59BD75DA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474913"/>
            <a:ext cx="17954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Top 100</a:t>
            </a:r>
          </a:p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Cryptos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D2A815BC-12A7-1063-FA81-924FE8027817}"/>
              </a:ext>
            </a:extLst>
          </p:cNvPr>
          <p:cNvSpPr/>
          <p:nvPr/>
        </p:nvSpPr>
        <p:spPr>
          <a:xfrm>
            <a:off x="6629400" y="2590800"/>
            <a:ext cx="457200" cy="914400"/>
          </a:xfrm>
          <a:prstGeom prst="righ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32776" name="TextBox 9">
            <a:extLst>
              <a:ext uri="{FF2B5EF4-FFF2-40B4-BE49-F238E27FC236}">
                <a16:creationId xmlns:a16="http://schemas.microsoft.com/office/drawing/2014/main" id="{EFE2DC38-01DC-5DE1-F060-D510DC869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355850"/>
            <a:ext cx="1714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The 1%</a:t>
            </a:r>
          </a:p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Cryptos</a:t>
            </a:r>
          </a:p>
          <a:p>
            <a:pPr algn="ctr"/>
            <a:r>
              <a:rPr lang="en-US" altLang="en-US" sz="2800" b="1">
                <a:solidFill>
                  <a:srgbClr val="C00000"/>
                </a:solidFill>
                <a:latin typeface="Chalkduster" panose="03050602040202020205" pitchFamily="66" charset="77"/>
              </a:rPr>
              <a:t>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7BF17D-ADDA-E653-E193-6FA79C3613D1}"/>
              </a:ext>
            </a:extLst>
          </p:cNvPr>
          <p:cNvSpPr/>
          <p:nvPr/>
        </p:nvSpPr>
        <p:spPr>
          <a:xfrm>
            <a:off x="2646363" y="1908175"/>
            <a:ext cx="3851275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A0C854-C94F-1AA2-B6CC-AADDFA3DA6BF}"/>
              </a:ext>
            </a:extLst>
          </p:cNvPr>
          <p:cNvSpPr/>
          <p:nvPr/>
        </p:nvSpPr>
        <p:spPr>
          <a:xfrm rot="16200000">
            <a:off x="2285206" y="2018507"/>
            <a:ext cx="722313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C181-5DCB-10F7-6A53-E99DA35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006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S&amp;P 500 vs Crypto Statistics</a:t>
            </a:r>
          </a:p>
        </p:txBody>
      </p:sp>
      <p:sp>
        <p:nvSpPr>
          <p:cNvPr id="33794" name="Text Placeholder 3">
            <a:extLst>
              <a:ext uri="{FF2B5EF4-FFF2-40B4-BE49-F238E27FC236}">
                <a16:creationId xmlns:a16="http://schemas.microsoft.com/office/drawing/2014/main" id="{53F2212A-8A11-8C49-AD8B-E1ED723F5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/>
          <a:lstStyle/>
          <a:p>
            <a:pPr algn="ctr"/>
            <a:r>
              <a:rPr lang="en-US" altLang="en-US" sz="2400"/>
              <a:t>S&amp;P 500</a:t>
            </a:r>
          </a:p>
        </p:txBody>
      </p:sp>
      <p:sp>
        <p:nvSpPr>
          <p:cNvPr id="33795" name="Content Placeholder 4">
            <a:extLst>
              <a:ext uri="{FF2B5EF4-FFF2-40B4-BE49-F238E27FC236}">
                <a16:creationId xmlns:a16="http://schemas.microsoft.com/office/drawing/2014/main" id="{1DD30183-A68B-BEF3-5765-C4AD5BA5E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/>
              <a:t>Largest stock:		  6%</a:t>
            </a:r>
          </a:p>
          <a:p>
            <a:r>
              <a:rPr lang="en-US" altLang="en-US" sz="2400"/>
              <a:t>Top 50/500:		54%</a:t>
            </a:r>
          </a:p>
          <a:p>
            <a:r>
              <a:rPr lang="en-US" altLang="en-US" sz="2400"/>
              <a:t>Largest to Median:  	90x</a:t>
            </a:r>
          </a:p>
          <a:p>
            <a:r>
              <a:rPr lang="en-US" altLang="en-US" sz="2400"/>
              <a:t>Net universe:		5,750</a:t>
            </a:r>
            <a:br>
              <a:rPr lang="en-US" altLang="en-US" sz="2400"/>
            </a:br>
            <a:r>
              <a:rPr lang="en-US" altLang="en-US" sz="2400"/>
              <a:t>(all sizes)</a:t>
            </a:r>
          </a:p>
        </p:txBody>
      </p:sp>
      <p:sp>
        <p:nvSpPr>
          <p:cNvPr id="33796" name="Text Placeholder 5">
            <a:extLst>
              <a:ext uri="{FF2B5EF4-FFF2-40B4-BE49-F238E27FC236}">
                <a16:creationId xmlns:a16="http://schemas.microsoft.com/office/drawing/2014/main" id="{C2FFE669-9CB9-DB4B-4568-F4C6CC4EB3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/>
          <a:lstStyle/>
          <a:p>
            <a:pPr algn="ctr"/>
            <a:r>
              <a:rPr lang="en-US" altLang="en-US" sz="2400"/>
              <a:t>Top 100 Crypto</a:t>
            </a:r>
          </a:p>
        </p:txBody>
      </p:sp>
      <p:sp>
        <p:nvSpPr>
          <p:cNvPr id="33797" name="Content Placeholder 6">
            <a:extLst>
              <a:ext uri="{FF2B5EF4-FFF2-40B4-BE49-F238E27FC236}">
                <a16:creationId xmlns:a16="http://schemas.microsoft.com/office/drawing/2014/main" id="{8B54294F-B7DA-5ED3-C1BF-076511A1F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/>
              <a:t>Largest Crypto:		42%</a:t>
            </a:r>
          </a:p>
          <a:p>
            <a:r>
              <a:rPr lang="en-US" altLang="en-US" sz="2400"/>
              <a:t>Top 10/100:		82%</a:t>
            </a:r>
          </a:p>
          <a:p>
            <a:r>
              <a:rPr lang="en-US" altLang="en-US" sz="2400"/>
              <a:t>Largest to Median:	218x </a:t>
            </a:r>
          </a:p>
          <a:p>
            <a:r>
              <a:rPr lang="en-US" altLang="en-US" sz="2400"/>
              <a:t>Net universe:		9,750</a:t>
            </a:r>
            <a:br>
              <a:rPr lang="en-US" altLang="en-US" sz="2400"/>
            </a:br>
            <a:r>
              <a:rPr lang="en-US" altLang="en-US" sz="2400"/>
              <a:t>(all smaller)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  <p:sp>
        <p:nvSpPr>
          <p:cNvPr id="33798" name="Slide Number Placeholder 3">
            <a:extLst>
              <a:ext uri="{FF2B5EF4-FFF2-40B4-BE49-F238E27FC236}">
                <a16:creationId xmlns:a16="http://schemas.microsoft.com/office/drawing/2014/main" id="{8CD18E42-FE7F-BC5F-4258-7BE838EC66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A44252E-915E-A84A-9E39-AF6B7177E472}" type="slidenum">
              <a:rPr lang="en-US" altLang="en-US" sz="1400" smtClean="0">
                <a:solidFill>
                  <a:srgbClr val="898989"/>
                </a:solidFill>
              </a:rPr>
              <a:pPr/>
              <a:t>18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3799" name="Picture 11">
            <a:extLst>
              <a:ext uri="{FF2B5EF4-FFF2-40B4-BE49-F238E27FC236}">
                <a16:creationId xmlns:a16="http://schemas.microsoft.com/office/drawing/2014/main" id="{3F9962A3-A8EC-BA5F-309E-8F619B4F1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B9385A-B82E-0A11-2054-BB16034B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0250"/>
            <a:ext cx="7886700" cy="2530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Part One:</a:t>
            </a:r>
            <a:br>
              <a:rPr lang="en-US" sz="4000" dirty="0">
                <a:latin typeface="+mn-lt"/>
              </a:rPr>
            </a:br>
            <a:br>
              <a:rPr lang="en-US" sz="4000" dirty="0">
                <a:latin typeface="+mn-lt"/>
              </a:rPr>
            </a:br>
            <a:r>
              <a:rPr lang="en-US" sz="4400" b="1" dirty="0">
                <a:latin typeface="+mn-lt"/>
              </a:rPr>
              <a:t>The Investment Context</a:t>
            </a:r>
            <a:endParaRPr lang="en-US" sz="4000" b="1" dirty="0">
              <a:latin typeface="+mn-lt"/>
            </a:endParaRPr>
          </a:p>
        </p:txBody>
      </p:sp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74C8BFDB-B19F-4673-D565-CA38DF8A7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B1858A-D176-A04A-B4A0-8FD6D6714D44}" type="slidenum">
              <a:rPr lang="en-US" altLang="en-US" sz="1400" smtClean="0">
                <a:solidFill>
                  <a:srgbClr val="898989"/>
                </a:solidFill>
              </a:rPr>
              <a:pPr/>
              <a:t>1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16387" name="Picture 11">
            <a:extLst>
              <a:ext uri="{FF2B5EF4-FFF2-40B4-BE49-F238E27FC236}">
                <a16:creationId xmlns:a16="http://schemas.microsoft.com/office/drawing/2014/main" id="{7A6212A6-1A3A-02D8-D674-713C9D022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3F7A-00B2-F0BC-27CE-AF58FCB9F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8113"/>
            <a:ext cx="7886700" cy="625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One Crypto Tale </a:t>
            </a:r>
            <a:r>
              <a:rPr lang="en-US" sz="3600" dirty="0">
                <a:latin typeface="+mn-lt"/>
              </a:rPr>
              <a:t>(#143)</a:t>
            </a:r>
            <a:endParaRPr lang="en-US" sz="4000" dirty="0">
              <a:latin typeface="+mn-lt"/>
            </a:endParaRP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0A14DAF-4127-812A-EE91-BFF4BED27F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1013" y="5430838"/>
            <a:ext cx="8181975" cy="4699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 i="1"/>
              <a:t>A Tale of “Anchoring”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5C8DEA1E-F284-2C98-1A40-93F4FA495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2286702-83D8-5F44-9454-001BF4611744}" type="slidenum">
              <a:rPr lang="en-US" altLang="en-US" sz="1400" smtClean="0">
                <a:solidFill>
                  <a:srgbClr val="898989"/>
                </a:solidFill>
              </a:rPr>
              <a:pPr/>
              <a:t>19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4820" name="Picture 11">
            <a:extLst>
              <a:ext uri="{FF2B5EF4-FFF2-40B4-BE49-F238E27FC236}">
                <a16:creationId xmlns:a16="http://schemas.microsoft.com/office/drawing/2014/main" id="{F357D0F1-9BE2-E459-C943-6C5DD6EE3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>
            <a:extLst>
              <a:ext uri="{FF2B5EF4-FFF2-40B4-BE49-F238E27FC236}">
                <a16:creationId xmlns:a16="http://schemas.microsoft.com/office/drawing/2014/main" id="{D49136FF-2E8B-ACB0-BA53-9CB1B8CF9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39813"/>
            <a:ext cx="8132763" cy="38115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F6D56F-3C97-6416-6608-4055426AAA09}"/>
              </a:ext>
            </a:extLst>
          </p:cNvPr>
          <p:cNvCxnSpPr>
            <a:cxnSpLocks/>
          </p:cNvCxnSpPr>
          <p:nvPr/>
        </p:nvCxnSpPr>
        <p:spPr>
          <a:xfrm>
            <a:off x="3429000" y="1530350"/>
            <a:ext cx="0" cy="278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231BEB-8147-7E77-AA14-6008DD3DA4CB}"/>
              </a:ext>
            </a:extLst>
          </p:cNvPr>
          <p:cNvCxnSpPr>
            <a:cxnSpLocks/>
          </p:cNvCxnSpPr>
          <p:nvPr/>
        </p:nvCxnSpPr>
        <p:spPr>
          <a:xfrm>
            <a:off x="4876800" y="2501900"/>
            <a:ext cx="0" cy="1816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12">
            <a:extLst>
              <a:ext uri="{FF2B5EF4-FFF2-40B4-BE49-F238E27FC236}">
                <a16:creationId xmlns:a16="http://schemas.microsoft.com/office/drawing/2014/main" id="{4562E593-4BEC-13F4-449E-AF852ED5C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3098800"/>
            <a:ext cx="1597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solidFill>
                  <a:srgbClr val="92D050"/>
                </a:solidFill>
                <a:latin typeface="Chalkduster" panose="03050602040202020205" pitchFamily="66" charset="77"/>
              </a:rPr>
              <a:t>Enter on </a:t>
            </a:r>
          </a:p>
          <a:p>
            <a:r>
              <a:rPr lang="en-US" altLang="en-US">
                <a:solidFill>
                  <a:srgbClr val="92D050"/>
                </a:solidFill>
                <a:latin typeface="Chalkduster" panose="03050602040202020205" pitchFamily="66" charset="77"/>
              </a:rPr>
              <a:t>Momentum</a:t>
            </a:r>
          </a:p>
        </p:txBody>
      </p:sp>
      <p:sp>
        <p:nvSpPr>
          <p:cNvPr id="34825" name="TextBox 17">
            <a:extLst>
              <a:ext uri="{FF2B5EF4-FFF2-40B4-BE49-F238E27FC236}">
                <a16:creationId xmlns:a16="http://schemas.microsoft.com/office/drawing/2014/main" id="{AE39C274-1DC4-5B4B-7DFD-5B518D157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88" y="1160463"/>
            <a:ext cx="1222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solidFill>
                  <a:srgbClr val="00B050"/>
                </a:solidFill>
                <a:latin typeface="Chalkduster" panose="03050602040202020205" pitchFamily="66" charset="77"/>
              </a:rPr>
              <a:t>Elation!</a:t>
            </a:r>
          </a:p>
        </p:txBody>
      </p:sp>
      <p:sp>
        <p:nvSpPr>
          <p:cNvPr id="34826" name="TextBox 18">
            <a:extLst>
              <a:ext uri="{FF2B5EF4-FFF2-40B4-BE49-F238E27FC236}">
                <a16:creationId xmlns:a16="http://schemas.microsoft.com/office/drawing/2014/main" id="{C642BE79-6425-B7C9-9AED-8121852E0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792288"/>
            <a:ext cx="13573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FF9092"/>
                </a:solidFill>
                <a:latin typeface="Chalkduster" panose="03050602040202020205" pitchFamily="66" charset="77"/>
              </a:rPr>
              <a:t>Trend of</a:t>
            </a:r>
          </a:p>
          <a:p>
            <a:pPr algn="ctr"/>
            <a:r>
              <a:rPr lang="en-US" altLang="en-US">
                <a:solidFill>
                  <a:srgbClr val="FF9092"/>
                </a:solidFill>
                <a:latin typeface="Chalkduster" panose="03050602040202020205" pitchFamily="66" charset="77"/>
              </a:rPr>
              <a:t>Despair…</a:t>
            </a:r>
          </a:p>
        </p:txBody>
      </p:sp>
      <p:sp>
        <p:nvSpPr>
          <p:cNvPr id="34827" name="TextBox 19">
            <a:extLst>
              <a:ext uri="{FF2B5EF4-FFF2-40B4-BE49-F238E27FC236}">
                <a16:creationId xmlns:a16="http://schemas.microsoft.com/office/drawing/2014/main" id="{4FCE42EA-D24F-A063-065F-A592BD3EE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3" y="3362325"/>
            <a:ext cx="1268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latin typeface="Chalkduster" panose="03050602040202020205" pitchFamily="66" charset="77"/>
              </a:rPr>
              <a:t>Cycle</a:t>
            </a:r>
          </a:p>
          <a:p>
            <a:r>
              <a:rPr lang="en-US" altLang="en-US">
                <a:latin typeface="Chalkduster" panose="03050602040202020205" pitchFamily="66" charset="77"/>
              </a:rPr>
              <a:t>Repeats?</a:t>
            </a:r>
          </a:p>
        </p:txBody>
      </p:sp>
      <p:sp>
        <p:nvSpPr>
          <p:cNvPr id="34828" name="TextBox 20">
            <a:extLst>
              <a:ext uri="{FF2B5EF4-FFF2-40B4-BE49-F238E27FC236}">
                <a16:creationId xmlns:a16="http://schemas.microsoft.com/office/drawing/2014/main" id="{8F852A27-6D0C-E53E-00A9-7117B394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2790825"/>
            <a:ext cx="2406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solidFill>
                  <a:srgbClr val="92D050"/>
                </a:solidFill>
                <a:latin typeface="Chalkduster" panose="03050602040202020205" pitchFamily="66" charset="77"/>
              </a:rPr>
              <a:t>New Entry Point?</a:t>
            </a:r>
          </a:p>
        </p:txBody>
      </p:sp>
      <p:sp>
        <p:nvSpPr>
          <p:cNvPr id="34829" name="TextBox 23">
            <a:extLst>
              <a:ext uri="{FF2B5EF4-FFF2-40B4-BE49-F238E27FC236}">
                <a16:creationId xmlns:a16="http://schemas.microsoft.com/office/drawing/2014/main" id="{B60C355D-BB8F-2594-339E-8F483D8B0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3362325"/>
            <a:ext cx="1123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  <a:latin typeface="Chalkduster" panose="03050602040202020205" pitchFamily="66" charset="77"/>
              </a:rPr>
              <a:t>Total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Chalkduster" panose="03050602040202020205" pitchFamily="66" charset="77"/>
              </a:rPr>
              <a:t>Despair</a:t>
            </a:r>
          </a:p>
        </p:txBody>
      </p:sp>
      <p:sp>
        <p:nvSpPr>
          <p:cNvPr id="34830" name="TextBox 16">
            <a:extLst>
              <a:ext uri="{FF2B5EF4-FFF2-40B4-BE49-F238E27FC236}">
                <a16:creationId xmlns:a16="http://schemas.microsoft.com/office/drawing/2014/main" id="{9E370F59-7D5C-F674-3950-6963B4778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4857750"/>
            <a:ext cx="29702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 i="1"/>
              <a:t>Data source: CoinMarketCap.com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7FEEB-AD18-423D-1066-DEEEB072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513"/>
            <a:ext cx="7886700" cy="879475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latin typeface="+mn-lt"/>
              </a:rPr>
              <a:t>Exogenous Risks</a:t>
            </a:r>
          </a:p>
        </p:txBody>
      </p:sp>
      <p:sp>
        <p:nvSpPr>
          <p:cNvPr id="35842" name="Content Placeholder 4">
            <a:extLst>
              <a:ext uri="{FF2B5EF4-FFF2-40B4-BE49-F238E27FC236}">
                <a16:creationId xmlns:a16="http://schemas.microsoft.com/office/drawing/2014/main" id="{F13C652D-A5A6-E927-ED3A-27D08101E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363" y="1295400"/>
            <a:ext cx="6899275" cy="4800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b="1"/>
              <a:t>Headline Risk </a:t>
            </a:r>
          </a:p>
          <a:p>
            <a:pPr lvl="1"/>
            <a:r>
              <a:rPr lang="en-US" altLang="en-US" sz="2400" i="1"/>
              <a:t>Emotional reactions to “news”</a:t>
            </a:r>
          </a:p>
          <a:p>
            <a:pPr lvl="1"/>
            <a:r>
              <a:rPr lang="en-US" altLang="en-US" sz="2400" i="1"/>
              <a:t>Regulatory reactions</a:t>
            </a:r>
          </a:p>
          <a:p>
            <a:pPr lvl="1"/>
            <a:r>
              <a:rPr lang="en-US" altLang="en-US" sz="2400" i="1"/>
              <a:t>Huge daily gains and losses</a:t>
            </a:r>
          </a:p>
          <a:p>
            <a:pPr lvl="1"/>
            <a:r>
              <a:rPr lang="en-US" altLang="en-US" sz="2400" i="1"/>
              <a:t>Is this an active opportunity?</a:t>
            </a:r>
          </a:p>
          <a:p>
            <a:pPr lvl="1"/>
            <a:r>
              <a:rPr lang="en-US" altLang="en-US" sz="2400" i="1"/>
              <a:t>Is this risk appropriate?</a:t>
            </a:r>
            <a:br>
              <a:rPr lang="en-US" altLang="en-US" sz="2700" i="1"/>
            </a:br>
            <a:endParaRPr lang="en-US" altLang="en-US" sz="2700" i="1"/>
          </a:p>
          <a:p>
            <a:r>
              <a:rPr lang="en-US" altLang="en-US" sz="3200" b="1"/>
              <a:t>Acquisition Rumors</a:t>
            </a:r>
          </a:p>
          <a:p>
            <a:pPr lvl="1"/>
            <a:r>
              <a:rPr lang="en-US" altLang="en-US" sz="2400" i="1"/>
              <a:t>Target company premium?</a:t>
            </a:r>
          </a:p>
          <a:p>
            <a:pPr lvl="1"/>
            <a:r>
              <a:rPr lang="en-US" altLang="en-US" sz="2400" i="1"/>
              <a:t>Or a disappearing asset?</a:t>
            </a:r>
            <a:br>
              <a:rPr lang="en-US" altLang="en-US" sz="2400" i="1"/>
            </a:br>
            <a:endParaRPr lang="en-US" altLang="en-US" sz="2400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38D2885F-F718-3EEA-A21E-85B87630D6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5112A25-9F18-3C4E-8EBD-D8EA427F83DB}" type="slidenum">
              <a:rPr lang="en-US" altLang="en-US" sz="1400" smtClean="0">
                <a:solidFill>
                  <a:srgbClr val="898989"/>
                </a:solidFill>
              </a:rPr>
              <a:pPr/>
              <a:t>20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5844" name="Picture 11">
            <a:extLst>
              <a:ext uri="{FF2B5EF4-FFF2-40B4-BE49-F238E27FC236}">
                <a16:creationId xmlns:a16="http://schemas.microsoft.com/office/drawing/2014/main" id="{F5F8FADE-D6EA-AD92-60CC-34A2A513E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2">
            <a:extLst>
              <a:ext uri="{FF2B5EF4-FFF2-40B4-BE49-F238E27FC236}">
                <a16:creationId xmlns:a16="http://schemas.microsoft.com/office/drawing/2014/main" id="{C6E6E5DF-71A7-F9EF-4E96-A43F96324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5619750"/>
            <a:ext cx="7116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000">
                <a:solidFill>
                  <a:srgbClr val="C00000"/>
                </a:solidFill>
                <a:latin typeface="Chalkduster" panose="03050602040202020205" pitchFamily="66" charset="77"/>
              </a:rPr>
              <a:t>What if you buy a currency that nobody wants?</a:t>
            </a:r>
          </a:p>
        </p:txBody>
      </p:sp>
      <p:sp>
        <p:nvSpPr>
          <p:cNvPr id="35846" name="TextBox 6">
            <a:extLst>
              <a:ext uri="{FF2B5EF4-FFF2-40B4-BE49-F238E27FC236}">
                <a16:creationId xmlns:a16="http://schemas.microsoft.com/office/drawing/2014/main" id="{731B78A2-FC86-13A0-A865-58FFC323E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956175"/>
            <a:ext cx="241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000">
                <a:solidFill>
                  <a:srgbClr val="C00000"/>
                </a:solidFill>
                <a:latin typeface="Chalkduster" panose="03050602040202020205" pitchFamily="66" charset="77"/>
              </a:rPr>
              <a:t>Musical Chairs?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AA51CD0-7EFB-94F1-BE17-7390D36AB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28600"/>
            <a:ext cx="7886700" cy="685800"/>
          </a:xfrm>
        </p:spPr>
        <p:txBody>
          <a:bodyPr/>
          <a:lstStyle/>
          <a:p>
            <a:pPr algn="ctr"/>
            <a:r>
              <a:rPr lang="en-US" altLang="en-US" sz="3600" b="1">
                <a:latin typeface="Calibri" panose="020F0502020204030204" pitchFamily="34" charset="0"/>
                <a:cs typeface="Calibri" panose="020F0502020204030204" pitchFamily="34" charset="0"/>
              </a:rPr>
              <a:t>Why are you thinking of buying Crypto?</a:t>
            </a:r>
            <a:endParaRPr lang="en-US" altLang="en-US" sz="4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6" name="Content Placeholder 4">
            <a:extLst>
              <a:ext uri="{FF2B5EF4-FFF2-40B4-BE49-F238E27FC236}">
                <a16:creationId xmlns:a16="http://schemas.microsoft.com/office/drawing/2014/main" id="{A9AC2BB7-4685-D55E-7359-8B429DEB0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829550" cy="49323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100" b="1"/>
              <a:t>Meet your Transactional Liquidity Needs</a:t>
            </a:r>
          </a:p>
          <a:p>
            <a:pPr lvl="1"/>
            <a:r>
              <a:rPr lang="en-US" altLang="en-US" sz="2800" i="1"/>
              <a:t>Is your current payment system inadequate?</a:t>
            </a:r>
            <a:br>
              <a:rPr lang="en-US" altLang="en-US" sz="2800" i="1"/>
            </a:br>
            <a:endParaRPr lang="en-US" altLang="en-US" sz="2800" i="1"/>
          </a:p>
          <a:p>
            <a:r>
              <a:rPr lang="en-US" altLang="en-US" sz="3200" b="1"/>
              <a:t>Invest for the long term</a:t>
            </a:r>
          </a:p>
          <a:p>
            <a:pPr lvl="1"/>
            <a:r>
              <a:rPr lang="en-US" altLang="en-US" sz="2800" i="1"/>
              <a:t>How does it fit into your asset allocation?</a:t>
            </a:r>
          </a:p>
          <a:p>
            <a:pPr lvl="1"/>
            <a:r>
              <a:rPr lang="en-US" altLang="en-US" sz="2800" i="1"/>
              <a:t>Do you have capital markets assumptions?</a:t>
            </a:r>
            <a:br>
              <a:rPr lang="en-US" altLang="en-US" sz="2800" i="1"/>
            </a:br>
            <a:endParaRPr lang="en-US" altLang="en-US" sz="2800" i="1"/>
          </a:p>
          <a:p>
            <a:r>
              <a:rPr lang="en-US" altLang="en-US" sz="3200" b="1"/>
              <a:t>Use it as a tactical/alpha asset</a:t>
            </a:r>
          </a:p>
          <a:p>
            <a:pPr lvl="1"/>
            <a:r>
              <a:rPr lang="en-US" altLang="en-US" sz="2800" i="1"/>
              <a:t>Is this a market timing asset? </a:t>
            </a:r>
            <a:r>
              <a:rPr lang="en-US" altLang="en-US" sz="2400" i="1"/>
              <a:t>(Risk on/Risk off)</a:t>
            </a:r>
            <a:endParaRPr lang="en-US" altLang="en-US" sz="2800" i="1"/>
          </a:p>
          <a:p>
            <a:pPr lvl="1"/>
            <a:r>
              <a:rPr lang="en-US" altLang="en-US" sz="2800" i="1"/>
              <a:t>Is this like venture capital? </a:t>
            </a:r>
            <a:r>
              <a:rPr lang="en-US" altLang="en-US" sz="2400" i="1"/>
              <a:t>(Buy the winners)</a:t>
            </a:r>
          </a:p>
          <a:p>
            <a:pPr lvl="1"/>
            <a:r>
              <a:rPr lang="en-US" altLang="en-US" sz="2400" i="1"/>
              <a:t>Who manages this? (Overlay strategy on cash account?)</a:t>
            </a:r>
            <a:br>
              <a:rPr lang="en-US" altLang="en-US" sz="2400" i="1"/>
            </a:br>
            <a:endParaRPr lang="en-US" altLang="en-US" sz="2400" i="1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9E66DA75-1DD0-BDAA-92FA-87D074CF8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8C0001-9ECB-654C-A5ED-D32E26129D78}" type="slidenum">
              <a:rPr lang="en-US" altLang="en-US" sz="1400" smtClean="0">
                <a:solidFill>
                  <a:srgbClr val="898989"/>
                </a:solidFill>
              </a:rPr>
              <a:pPr/>
              <a:t>21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6868" name="Picture 11">
            <a:extLst>
              <a:ext uri="{FF2B5EF4-FFF2-40B4-BE49-F238E27FC236}">
                <a16:creationId xmlns:a16="http://schemas.microsoft.com/office/drawing/2014/main" id="{BC016472-9FDB-5DFB-45CA-8F21F2BD9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4D082C07-ADD8-5CC2-C9B9-829B6C270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28600"/>
            <a:ext cx="7886700" cy="833438"/>
          </a:xfrm>
        </p:spPr>
        <p:txBody>
          <a:bodyPr/>
          <a:lstStyle/>
          <a:p>
            <a:pPr algn="ctr"/>
            <a:r>
              <a:rPr lang="en-US" altLang="en-US" sz="3600" b="1">
                <a:latin typeface="Calibri" panose="020F0502020204030204" pitchFamily="34" charset="0"/>
                <a:cs typeface="Calibri" panose="020F0502020204030204" pitchFamily="34" charset="0"/>
              </a:rPr>
              <a:t>What is your Crypto Strategy?</a:t>
            </a:r>
            <a:endParaRPr lang="en-US" altLang="en-US" sz="4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890" name="Content Placeholder 4">
            <a:extLst>
              <a:ext uri="{FF2B5EF4-FFF2-40B4-BE49-F238E27FC236}">
                <a16:creationId xmlns:a16="http://schemas.microsoft.com/office/drawing/2014/main" id="{A5076EE6-3F09-DA1A-B06F-096D3F5A3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17613"/>
            <a:ext cx="7829550" cy="49307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/>
              <a:t>How do you justify a crypto purchase?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What is your due diligence process?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Do you have adequate knowledge/experience?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How does this fit into your fiduciary framework?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How do you “sell” this to your board?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What if things “</a:t>
            </a:r>
            <a:r>
              <a:rPr lang="en-US" altLang="en-US" sz="2800" i="1"/>
              <a:t>blow up</a:t>
            </a:r>
            <a:r>
              <a:rPr lang="en-US" altLang="en-US" sz="2800"/>
              <a:t>?” </a:t>
            </a:r>
            <a:r>
              <a:rPr lang="en-US" altLang="en-US" sz="2800" i="1">
                <a:solidFill>
                  <a:srgbClr val="C00000"/>
                </a:solidFill>
              </a:rPr>
              <a:t>Will you see it coming?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DC64EC9E-C2BF-5B49-019C-488F078F5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78070C7-B6F0-0C43-862F-1C343B98AA3F}" type="slidenum">
              <a:rPr lang="en-US" altLang="en-US" sz="1400" smtClean="0">
                <a:solidFill>
                  <a:srgbClr val="898989"/>
                </a:solidFill>
              </a:rPr>
              <a:pPr/>
              <a:t>22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7892" name="Picture 11">
            <a:extLst>
              <a:ext uri="{FF2B5EF4-FFF2-40B4-BE49-F238E27FC236}">
                <a16:creationId xmlns:a16="http://schemas.microsoft.com/office/drawing/2014/main" id="{789BC1C4-F185-FBBD-4473-1C99C09AB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D7CBEA74-7DBE-C938-5E62-4E86186A4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74675"/>
            <a:ext cx="6705600" cy="1600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How Are You Feeling Now?</a:t>
            </a:r>
            <a:b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Which Way Are You Headed?</a:t>
            </a: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AE2978E4-46E3-86AF-5E6F-951A7BCF8B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05B2B0-2F9F-A54F-AAB1-A4D581B3AE0F}" type="slidenum">
              <a:rPr lang="en-US" altLang="en-US" sz="1400" smtClean="0">
                <a:solidFill>
                  <a:srgbClr val="898989"/>
                </a:solidFill>
              </a:rPr>
              <a:pPr/>
              <a:t>23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8915" name="Picture 11">
            <a:extLst>
              <a:ext uri="{FF2B5EF4-FFF2-40B4-BE49-F238E27FC236}">
                <a16:creationId xmlns:a16="http://schemas.microsoft.com/office/drawing/2014/main" id="{95747839-F30E-2BEA-3294-CCAD1FBA7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triped Right Arrow 3">
            <a:extLst>
              <a:ext uri="{FF2B5EF4-FFF2-40B4-BE49-F238E27FC236}">
                <a16:creationId xmlns:a16="http://schemas.microsoft.com/office/drawing/2014/main" id="{533E17AB-A671-BFAA-27B1-7AE15F472794}"/>
              </a:ext>
            </a:extLst>
          </p:cNvPr>
          <p:cNvSpPr/>
          <p:nvPr/>
        </p:nvSpPr>
        <p:spPr>
          <a:xfrm>
            <a:off x="533400" y="2874963"/>
            <a:ext cx="7623175" cy="533400"/>
          </a:xfrm>
          <a:prstGeom prst="strip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triped Right Arrow 11">
            <a:extLst>
              <a:ext uri="{FF2B5EF4-FFF2-40B4-BE49-F238E27FC236}">
                <a16:creationId xmlns:a16="http://schemas.microsoft.com/office/drawing/2014/main" id="{486BEB44-3E6A-5FCC-2A23-93920819338A}"/>
              </a:ext>
            </a:extLst>
          </p:cNvPr>
          <p:cNvSpPr/>
          <p:nvPr/>
        </p:nvSpPr>
        <p:spPr>
          <a:xfrm rot="10800000">
            <a:off x="533400" y="5065713"/>
            <a:ext cx="7623175" cy="533400"/>
          </a:xfrm>
          <a:prstGeom prst="strip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8918" name="Group 5">
            <a:extLst>
              <a:ext uri="{FF2B5EF4-FFF2-40B4-BE49-F238E27FC236}">
                <a16:creationId xmlns:a16="http://schemas.microsoft.com/office/drawing/2014/main" id="{680B2D3A-3750-79FE-A136-C9160EFB86C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32188"/>
            <a:ext cx="8382000" cy="1414462"/>
            <a:chOff x="228600" y="2721936"/>
            <a:chExt cx="8382000" cy="1414118"/>
          </a:xfrm>
        </p:grpSpPr>
        <p:sp>
          <p:nvSpPr>
            <p:cNvPr id="38919" name="TextBox 2">
              <a:extLst>
                <a:ext uri="{FF2B5EF4-FFF2-40B4-BE49-F238E27FC236}">
                  <a16:creationId xmlns:a16="http://schemas.microsoft.com/office/drawing/2014/main" id="{05AF6354-88C4-AF13-6333-31151043F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721" y="3013498"/>
              <a:ext cx="158325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FF0000"/>
                  </a:solidFill>
                </a:rPr>
                <a:t>Run </a:t>
              </a:r>
            </a:p>
            <a:p>
              <a:pPr algn="ctr"/>
              <a:r>
                <a:rPr lang="en-US" altLang="en-US" sz="2400">
                  <a:solidFill>
                    <a:srgbClr val="FF0000"/>
                  </a:solidFill>
                </a:rPr>
                <a:t>Screaming!</a:t>
              </a:r>
            </a:p>
          </p:txBody>
        </p:sp>
        <p:sp>
          <p:nvSpPr>
            <p:cNvPr id="38920" name="TextBox 7">
              <a:extLst>
                <a:ext uri="{FF2B5EF4-FFF2-40B4-BE49-F238E27FC236}">
                  <a16:creationId xmlns:a16="http://schemas.microsoft.com/office/drawing/2014/main" id="{2195F562-765A-AEFC-8389-76DEACB66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3322" y="2828831"/>
              <a:ext cx="147753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F222F4"/>
                  </a:solidFill>
                </a:rPr>
                <a:t>Let Me</a:t>
              </a:r>
            </a:p>
            <a:p>
              <a:pPr algn="ctr"/>
              <a:r>
                <a:rPr lang="en-US" altLang="en-US" sz="2400">
                  <a:solidFill>
                    <a:srgbClr val="F222F4"/>
                  </a:solidFill>
                </a:rPr>
                <a:t>Think</a:t>
              </a:r>
            </a:p>
            <a:p>
              <a:pPr algn="ctr"/>
              <a:r>
                <a:rPr lang="en-US" altLang="en-US" sz="2400">
                  <a:solidFill>
                    <a:srgbClr val="F222F4"/>
                  </a:solidFill>
                </a:rPr>
                <a:t>It Over</a:t>
              </a:r>
            </a:p>
          </p:txBody>
        </p:sp>
        <p:sp>
          <p:nvSpPr>
            <p:cNvPr id="38921" name="TextBox 8">
              <a:extLst>
                <a:ext uri="{FF2B5EF4-FFF2-40B4-BE49-F238E27FC236}">
                  <a16:creationId xmlns:a16="http://schemas.microsoft.com/office/drawing/2014/main" id="{52F7F9C1-7F6A-236C-E99C-DC04D5E4A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200" y="2828835"/>
              <a:ext cx="1833131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92D050"/>
                  </a:solidFill>
                </a:rPr>
                <a:t>Maybe I </a:t>
              </a:r>
            </a:p>
            <a:p>
              <a:pPr algn="ctr"/>
              <a:r>
                <a:rPr lang="en-US" altLang="en-US" sz="2400">
                  <a:solidFill>
                    <a:srgbClr val="92D050"/>
                  </a:solidFill>
                </a:rPr>
                <a:t>Should Form </a:t>
              </a:r>
            </a:p>
            <a:p>
              <a:pPr algn="ctr"/>
              <a:r>
                <a:rPr lang="en-US" altLang="en-US" sz="2400">
                  <a:solidFill>
                    <a:srgbClr val="92D050"/>
                  </a:solidFill>
                </a:rPr>
                <a:t>a Committee</a:t>
              </a:r>
            </a:p>
          </p:txBody>
        </p:sp>
        <p:sp>
          <p:nvSpPr>
            <p:cNvPr id="38922" name="TextBox 9">
              <a:extLst>
                <a:ext uri="{FF2B5EF4-FFF2-40B4-BE49-F238E27FC236}">
                  <a16:creationId xmlns:a16="http://schemas.microsoft.com/office/drawing/2014/main" id="{1DDFF38D-ABAD-E777-574A-F8C06D20B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6677" y="3019090"/>
              <a:ext cx="185826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00B050"/>
                  </a:solidFill>
                </a:rPr>
                <a:t>Ready to</a:t>
              </a:r>
            </a:p>
            <a:p>
              <a:pPr algn="ctr"/>
              <a:r>
                <a:rPr lang="en-US" altLang="en-US" sz="2400">
                  <a:solidFill>
                    <a:srgbClr val="00B050"/>
                  </a:solidFill>
                </a:rPr>
                <a:t>Recommend!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0B19C0-B95B-67F7-D393-52AC92974168}"/>
                </a:ext>
              </a:extLst>
            </p:cNvPr>
            <p:cNvSpPr/>
            <p:nvPr/>
          </p:nvSpPr>
          <p:spPr>
            <a:xfrm>
              <a:off x="228600" y="2721936"/>
              <a:ext cx="8382000" cy="14141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>
            <a:extLst>
              <a:ext uri="{FF2B5EF4-FFF2-40B4-BE49-F238E27FC236}">
                <a16:creationId xmlns:a16="http://schemas.microsoft.com/office/drawing/2014/main" id="{9964824D-CDFC-6EDE-0389-89EEBDA3A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525" y="1143000"/>
            <a:ext cx="5314950" cy="3763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/>
              <a:t>Stephen Campisi,  CFA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/>
              <a:t>Managing 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/>
              <a:t>The Pensar Group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/>
              <a:t>860.214.7504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240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030A0"/>
                </a:solidFill>
                <a:hlinkClick r:id="rId2"/>
              </a:rPr>
              <a:t>www.thepensargrp.com</a:t>
            </a:r>
            <a:endParaRPr lang="en-US" altLang="en-US" sz="2400">
              <a:solidFill>
                <a:srgbClr val="7030A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030A0"/>
                </a:solidFill>
                <a:hlinkClick r:id="rId3"/>
              </a:rPr>
              <a:t>pensargrp@gmail.com</a:t>
            </a:r>
            <a:endParaRPr lang="en-US" altLang="en-US" sz="2400">
              <a:solidFill>
                <a:srgbClr val="7030A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030A0"/>
                </a:solidFill>
                <a:hlinkClick r:id="rId4"/>
              </a:rPr>
              <a:t>stevecampisicfa@comcast.net</a:t>
            </a:r>
            <a:endParaRPr lang="en-US" altLang="en-US" sz="2400">
              <a:solidFill>
                <a:srgbClr val="7030A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030A0"/>
                </a:solidFill>
              </a:rPr>
              <a:t>   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1800"/>
              <a:t> </a:t>
            </a:r>
          </a:p>
        </p:txBody>
      </p:sp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842D84CD-63A7-EDAB-6879-12093C831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6D4DF3-98DE-9F42-938F-3E95B8E49B16}" type="slidenum">
              <a:rPr lang="en-US" altLang="en-US" sz="1400" smtClean="0">
                <a:solidFill>
                  <a:srgbClr val="898989"/>
                </a:solidFill>
              </a:rPr>
              <a:pPr/>
              <a:t>24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39939" name="Picture 11">
            <a:extLst>
              <a:ext uri="{FF2B5EF4-FFF2-40B4-BE49-F238E27FC236}">
                <a16:creationId xmlns:a16="http://schemas.microsoft.com/office/drawing/2014/main" id="{605CEE38-DB54-C0F0-A171-BDD36DE24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8">
            <a:extLst>
              <a:ext uri="{FF2B5EF4-FFF2-40B4-BE49-F238E27FC236}">
                <a16:creationId xmlns:a16="http://schemas.microsoft.com/office/drawing/2014/main" id="{AD52E1C4-BE5D-2BD5-08CE-E4004D053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7538" y="0"/>
            <a:ext cx="7886700" cy="947738"/>
          </a:xfrm>
        </p:spPr>
        <p:txBody>
          <a:bodyPr/>
          <a:lstStyle/>
          <a:p>
            <a:pPr algn="ctr"/>
            <a:r>
              <a:rPr lang="en-US" altLang="en-US" sz="3200" b="1">
                <a:latin typeface="Calibri" panose="020F0502020204030204" pitchFamily="34" charset="0"/>
                <a:cs typeface="Calibri" panose="020F0502020204030204" pitchFamily="34" charset="0"/>
              </a:rPr>
              <a:t>Organizational Context: </a:t>
            </a:r>
            <a:br>
              <a:rPr lang="en-US" altLang="en-US" sz="32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200" b="1">
                <a:latin typeface="Calibri" panose="020F0502020204030204" pitchFamily="34" charset="0"/>
                <a:cs typeface="Calibri" panose="020F0502020204030204" pitchFamily="34" charset="0"/>
              </a:rPr>
              <a:t>Framework for Decision Making</a:t>
            </a:r>
          </a:p>
        </p:txBody>
      </p:sp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210B1B46-DC43-57DE-3EC3-26F232F10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302E009-38A5-0C44-8CA5-B8E417E7150F}" type="slidenum">
              <a:rPr lang="en-US" altLang="en-US" sz="1400" smtClean="0">
                <a:solidFill>
                  <a:srgbClr val="898989"/>
                </a:solidFill>
              </a:rPr>
              <a:pPr/>
              <a:t>2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F2B8647-1F74-B243-3621-75E4CC34F909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590800" y="1240725"/>
          <a:ext cx="6194425" cy="5026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Text Placeholder 5">
            <a:extLst>
              <a:ext uri="{FF2B5EF4-FFF2-40B4-BE49-F238E27FC236}">
                <a16:creationId xmlns:a16="http://schemas.microsoft.com/office/drawing/2014/main" id="{86028828-5AFD-9BDE-B642-2680B5F751A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41425"/>
            <a:ext cx="2949575" cy="5026025"/>
          </a:xfrm>
        </p:spPr>
        <p:txBody>
          <a:bodyPr/>
          <a:lstStyle/>
          <a:p>
            <a:r>
              <a:rPr lang="en-US" altLang="en-US" sz="2800"/>
              <a:t>Oversight</a:t>
            </a:r>
          </a:p>
          <a:p>
            <a:r>
              <a:rPr lang="en-US" altLang="en-US" sz="2800"/>
              <a:t>Investing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Risk Management</a:t>
            </a:r>
          </a:p>
          <a:p>
            <a:r>
              <a:rPr lang="en-US" altLang="en-US" sz="2800"/>
              <a:t>Financial Support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Financial Support</a:t>
            </a:r>
          </a:p>
          <a:p>
            <a:r>
              <a:rPr lang="en-US" altLang="en-US" sz="2800"/>
              <a:t>Stability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Recognition</a:t>
            </a:r>
          </a:p>
          <a:p>
            <a:r>
              <a:rPr lang="en-US" altLang="en-US" sz="2800"/>
              <a:t>Reputation</a:t>
            </a:r>
          </a:p>
        </p:txBody>
      </p:sp>
      <p:pic>
        <p:nvPicPr>
          <p:cNvPr id="17413" name="Picture 11">
            <a:extLst>
              <a:ext uri="{FF2B5EF4-FFF2-40B4-BE49-F238E27FC236}">
                <a16:creationId xmlns:a16="http://schemas.microsoft.com/office/drawing/2014/main" id="{ACC3B078-1E09-C48A-3DFD-9DAB2BC69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1">
            <a:extLst>
              <a:ext uri="{FF2B5EF4-FFF2-40B4-BE49-F238E27FC236}">
                <a16:creationId xmlns:a16="http://schemas.microsoft.com/office/drawing/2014/main" id="{56C0CD52-CA47-736F-B8DC-DD52649A2DB1}"/>
              </a:ext>
            </a:extLst>
          </p:cNvPr>
          <p:cNvSpPr txBox="1">
            <a:spLocks noChangeArrowheads="1"/>
          </p:cNvSpPr>
          <p:nvPr/>
        </p:nvSpPr>
        <p:spPr bwMode="auto">
          <a:xfrm rot="3508575">
            <a:off x="5033963" y="3324225"/>
            <a:ext cx="4719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solidFill>
                  <a:srgbClr val="C00000"/>
                </a:solidFill>
                <a:latin typeface="Chalkduster" panose="03050602040202020205" pitchFamily="66" charset="77"/>
              </a:rPr>
              <a:t>Hierarchy of Organizational Needs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BD27E-01C2-2554-BCB5-66239475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0668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+mn-lt"/>
              </a:rPr>
              <a:t>Guidance on Asset Behavior</a:t>
            </a:r>
            <a:br>
              <a:rPr lang="en-US" sz="4000" b="1" dirty="0">
                <a:latin typeface="+mn-lt"/>
              </a:rPr>
            </a:br>
            <a:r>
              <a:rPr lang="en-US" sz="4000" i="1" dirty="0">
                <a:solidFill>
                  <a:srgbClr val="C00000"/>
                </a:solidFill>
                <a:latin typeface="+mn-lt"/>
              </a:rPr>
              <a:t>“Think Functionally”</a:t>
            </a:r>
          </a:p>
        </p:txBody>
      </p:sp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B5C65EFB-69D2-4EF0-6F42-5D92217A9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40EFF6-A9DD-8743-9B2B-F009C462766E}" type="slidenum">
              <a:rPr lang="en-US" altLang="en-US" sz="1400" smtClean="0">
                <a:solidFill>
                  <a:srgbClr val="898989"/>
                </a:solidFill>
              </a:rPr>
              <a:pPr/>
              <a:t>3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18435" name="Picture 11">
            <a:extLst>
              <a:ext uri="{FF2B5EF4-FFF2-40B4-BE49-F238E27FC236}">
                <a16:creationId xmlns:a16="http://schemas.microsoft.com/office/drawing/2014/main" id="{E1662FAD-A120-C6F4-E96D-492321E29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38292A6-B0D5-1EE3-DB42-10E9109CBE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371600"/>
          <a:ext cx="7886700" cy="493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FD87-7E26-A088-CE25-17EA4E2B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3400"/>
            <a:ext cx="7886700" cy="1235075"/>
          </a:xfrm>
        </p:spPr>
        <p:txBody>
          <a:bodyPr/>
          <a:lstStyle/>
          <a:p>
            <a:pPr algn="ctr">
              <a:defRPr/>
            </a:pPr>
            <a:r>
              <a:rPr lang="en-US" sz="4000" b="1" dirty="0">
                <a:latin typeface="+mn-lt"/>
              </a:rPr>
              <a:t>Guidance on Considering </a:t>
            </a:r>
            <a:br>
              <a:rPr lang="en-US" sz="4000" b="1" dirty="0">
                <a:latin typeface="+mn-lt"/>
              </a:rPr>
            </a:br>
            <a:r>
              <a:rPr lang="en-US" sz="4000" b="1" u="sng" dirty="0">
                <a:latin typeface="+mn-lt"/>
              </a:rPr>
              <a:t>Any</a:t>
            </a:r>
            <a:r>
              <a:rPr lang="en-US" sz="4000" b="1" dirty="0">
                <a:latin typeface="+mn-lt"/>
              </a:rPr>
              <a:t> Investment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9562F96B-EFB1-791D-B22E-1D02F28F37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400300"/>
            <a:ext cx="7981950" cy="20574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400" b="1" i="1">
                <a:solidFill>
                  <a:srgbClr val="0070C0"/>
                </a:solidFill>
                <a:latin typeface="Chalkboard SE" panose="03050602040202020205" pitchFamily="66" charset="77"/>
              </a:rPr>
              <a:t>Don’t focus on what something is called;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400" b="1" i="1">
                <a:solidFill>
                  <a:srgbClr val="0070C0"/>
                </a:solidFill>
                <a:latin typeface="Chalkboard SE" panose="03050602040202020205" pitchFamily="66" charset="77"/>
              </a:rPr>
              <a:t>Focus on how it behaves.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BDB233C7-30EE-80C7-069D-E645046373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C7D882-4AE6-A340-BF73-3DCE35C1EA4F}" type="slidenum">
              <a:rPr lang="en-US" altLang="en-US" sz="1400" smtClean="0">
                <a:solidFill>
                  <a:srgbClr val="898989"/>
                </a:solidFill>
              </a:rPr>
              <a:pPr/>
              <a:t>4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19460" name="Picture 11">
            <a:extLst>
              <a:ext uri="{FF2B5EF4-FFF2-40B4-BE49-F238E27FC236}">
                <a16:creationId xmlns:a16="http://schemas.microsoft.com/office/drawing/2014/main" id="{FFDCA5C1-BFD9-346D-6B22-F8C5A307B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F1BA-0620-64A9-2BC5-410F657B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006475"/>
          </a:xfrm>
        </p:spPr>
        <p:txBody>
          <a:bodyPr/>
          <a:lstStyle/>
          <a:p>
            <a:pPr algn="ctr">
              <a:defRPr/>
            </a:pPr>
            <a:r>
              <a:rPr lang="en-US" sz="4000" b="1" dirty="0">
                <a:latin typeface="+mn-lt"/>
              </a:rPr>
              <a:t>Demonstrating the Maxim:</a:t>
            </a:r>
            <a:br>
              <a:rPr lang="en-US" sz="4000" b="1" dirty="0">
                <a:latin typeface="+mn-lt"/>
              </a:rPr>
            </a:br>
            <a:r>
              <a:rPr lang="en-US" sz="3600" dirty="0">
                <a:latin typeface="+mn-lt"/>
              </a:rPr>
              <a:t>Downturn Example - 2008 </a:t>
            </a:r>
            <a:endParaRPr lang="en-US" sz="4000" dirty="0">
              <a:latin typeface="+mn-lt"/>
            </a:endParaRPr>
          </a:p>
        </p:txBody>
      </p:sp>
      <p:sp>
        <p:nvSpPr>
          <p:cNvPr id="20482" name="Text Placeholder 2">
            <a:extLst>
              <a:ext uri="{FF2B5EF4-FFF2-40B4-BE49-F238E27FC236}">
                <a16:creationId xmlns:a16="http://schemas.microsoft.com/office/drawing/2014/main" id="{855B7558-E178-B16D-2B69-7D70E3ACC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3868738" cy="874713"/>
          </a:xfrm>
        </p:spPr>
        <p:txBody>
          <a:bodyPr/>
          <a:lstStyle/>
          <a:p>
            <a:pPr algn="ctr"/>
            <a:r>
              <a:rPr lang="en-US" altLang="en-US" sz="2800"/>
              <a:t>What It’s Called</a:t>
            </a:r>
          </a:p>
        </p:txBody>
      </p:sp>
      <p:sp>
        <p:nvSpPr>
          <p:cNvPr id="20483" name="Content Placeholder 3">
            <a:extLst>
              <a:ext uri="{FF2B5EF4-FFF2-40B4-BE49-F238E27FC236}">
                <a16:creationId xmlns:a16="http://schemas.microsoft.com/office/drawing/2014/main" id="{1624D603-0845-2418-EFCE-E7319BE1B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" y="2195513"/>
            <a:ext cx="3868738" cy="39100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C00000"/>
                </a:solidFill>
              </a:rPr>
              <a:t>Real Estate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Foreign Stocks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US Large Cap Stocks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Commodities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High Yield Bonds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Hedge Funds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Corporate Bonds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Aggregate Bonds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20-30yr Treasury STRIP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20484" name="Text Placeholder 4">
            <a:extLst>
              <a:ext uri="{FF2B5EF4-FFF2-40B4-BE49-F238E27FC236}">
                <a16:creationId xmlns:a16="http://schemas.microsoft.com/office/drawing/2014/main" id="{C7C3BF75-A9F8-7213-3D01-4021131F63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514850" y="1371600"/>
            <a:ext cx="3886200" cy="874713"/>
          </a:xfrm>
        </p:spPr>
        <p:txBody>
          <a:bodyPr/>
          <a:lstStyle/>
          <a:p>
            <a:pPr algn="ctr"/>
            <a:r>
              <a:rPr lang="en-US" altLang="en-US" sz="2800"/>
              <a:t>How It Behaved</a:t>
            </a:r>
          </a:p>
        </p:txBody>
      </p:sp>
      <p:sp>
        <p:nvSpPr>
          <p:cNvPr id="20485" name="Content Placeholder 5">
            <a:extLst>
              <a:ext uri="{FF2B5EF4-FFF2-40B4-BE49-F238E27FC236}">
                <a16:creationId xmlns:a16="http://schemas.microsoft.com/office/drawing/2014/main" id="{BD3FB445-16E2-5762-02F2-8D5D8A5F3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14850" y="2195513"/>
            <a:ext cx="3886200" cy="39100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C00000"/>
                </a:solidFill>
              </a:rPr>
              <a:t>-56%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-43%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-37%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-35%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-27%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-23%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  4%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+5%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+55%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20486" name="Slide Number Placeholder 3">
            <a:extLst>
              <a:ext uri="{FF2B5EF4-FFF2-40B4-BE49-F238E27FC236}">
                <a16:creationId xmlns:a16="http://schemas.microsoft.com/office/drawing/2014/main" id="{4AFED12E-653C-BDB8-7B2F-07DE53AC2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1168BD-F3AD-8942-BF60-C6633739DBBD}" type="slidenum">
              <a:rPr lang="en-US" altLang="en-US" sz="1400" smtClean="0">
                <a:solidFill>
                  <a:srgbClr val="898989"/>
                </a:solidFill>
              </a:rPr>
              <a:pPr/>
              <a:t>5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0487" name="Picture 11">
            <a:extLst>
              <a:ext uri="{FF2B5EF4-FFF2-40B4-BE49-F238E27FC236}">
                <a16:creationId xmlns:a16="http://schemas.microsoft.com/office/drawing/2014/main" id="{C9218349-4F36-64B1-8777-F3620B1AC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TextBox 2">
            <a:extLst>
              <a:ext uri="{FF2B5EF4-FFF2-40B4-BE49-F238E27FC236}">
                <a16:creationId xmlns:a16="http://schemas.microsoft.com/office/drawing/2014/main" id="{65E43D42-07F6-D102-1431-00714D0FC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334000"/>
            <a:ext cx="2316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7030A0"/>
                </a:solidFill>
                <a:latin typeface="Chalkduster" panose="03050602040202020205" pitchFamily="66" charset="77"/>
              </a:rPr>
              <a:t>What is the </a:t>
            </a:r>
          </a:p>
          <a:p>
            <a:pPr algn="ctr"/>
            <a:r>
              <a:rPr lang="en-US" altLang="en-US">
                <a:solidFill>
                  <a:srgbClr val="7030A0"/>
                </a:solidFill>
                <a:latin typeface="Chalkduster" panose="03050602040202020205" pitchFamily="66" charset="77"/>
              </a:rPr>
              <a:t>true diversifier?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5EBB-9628-F7E5-ADDA-9E44DDC4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6238"/>
            <a:ext cx="7886700" cy="1006475"/>
          </a:xfrm>
        </p:spPr>
        <p:txBody>
          <a:bodyPr/>
          <a:lstStyle/>
          <a:p>
            <a:pPr algn="ctr">
              <a:defRPr/>
            </a:pPr>
            <a:r>
              <a:rPr lang="en-US" sz="4000" b="1" dirty="0">
                <a:latin typeface="+mn-lt"/>
              </a:rPr>
              <a:t>Demonstrating the Maxim:</a:t>
            </a:r>
            <a:br>
              <a:rPr lang="en-US" sz="4000" b="1" dirty="0">
                <a:latin typeface="+mn-lt"/>
              </a:rPr>
            </a:br>
            <a:r>
              <a:rPr lang="en-US" sz="3600" dirty="0">
                <a:latin typeface="+mn-lt"/>
              </a:rPr>
              <a:t>Recovery Example - 2009 </a:t>
            </a:r>
            <a:endParaRPr lang="en-US" sz="4000" dirty="0">
              <a:latin typeface="+mn-lt"/>
            </a:endParaRPr>
          </a:p>
        </p:txBody>
      </p:sp>
      <p:sp>
        <p:nvSpPr>
          <p:cNvPr id="21506" name="Text Placeholder 2">
            <a:extLst>
              <a:ext uri="{FF2B5EF4-FFF2-40B4-BE49-F238E27FC236}">
                <a16:creationId xmlns:a16="http://schemas.microsoft.com/office/drawing/2014/main" id="{B96ACBC9-CC00-2DE2-E77A-35F933BFD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3868738" cy="874713"/>
          </a:xfrm>
        </p:spPr>
        <p:txBody>
          <a:bodyPr/>
          <a:lstStyle/>
          <a:p>
            <a:pPr algn="ctr"/>
            <a:r>
              <a:rPr lang="en-US" altLang="en-US" sz="2800"/>
              <a:t>What It’s Called</a:t>
            </a:r>
          </a:p>
        </p:txBody>
      </p:sp>
      <p:sp>
        <p:nvSpPr>
          <p:cNvPr id="21507" name="Content Placeholder 3">
            <a:extLst>
              <a:ext uri="{FF2B5EF4-FFF2-40B4-BE49-F238E27FC236}">
                <a16:creationId xmlns:a16="http://schemas.microsoft.com/office/drawing/2014/main" id="{81C03D94-17B2-360D-66D1-C40E4C669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" y="2195513"/>
            <a:ext cx="3868738" cy="39100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B050"/>
                </a:solidFill>
              </a:rPr>
              <a:t>Real Estate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Foreign Stocks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US Large Cap Stocks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Commodities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High Yield Bonds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Hedge Funds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Corporate Bonds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Aggregate Bonds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20-30yr Treasury STRIP</a:t>
            </a:r>
            <a:endParaRPr lang="en-US" altLang="en-US">
              <a:solidFill>
                <a:srgbClr val="C00000"/>
              </a:solidFill>
            </a:endParaRPr>
          </a:p>
        </p:txBody>
      </p:sp>
      <p:sp>
        <p:nvSpPr>
          <p:cNvPr id="21508" name="Text Placeholder 4">
            <a:extLst>
              <a:ext uri="{FF2B5EF4-FFF2-40B4-BE49-F238E27FC236}">
                <a16:creationId xmlns:a16="http://schemas.microsoft.com/office/drawing/2014/main" id="{BF39E48A-7C2B-9AA7-5B95-4F1176E1F5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514850" y="1371600"/>
            <a:ext cx="3886200" cy="874713"/>
          </a:xfrm>
        </p:spPr>
        <p:txBody>
          <a:bodyPr/>
          <a:lstStyle/>
          <a:p>
            <a:pPr algn="ctr"/>
            <a:r>
              <a:rPr lang="en-US" altLang="en-US" sz="2800"/>
              <a:t>How It Behaved</a:t>
            </a:r>
          </a:p>
        </p:txBody>
      </p:sp>
      <p:sp>
        <p:nvSpPr>
          <p:cNvPr id="21509" name="Content Placeholder 5">
            <a:extLst>
              <a:ext uri="{FF2B5EF4-FFF2-40B4-BE49-F238E27FC236}">
                <a16:creationId xmlns:a16="http://schemas.microsoft.com/office/drawing/2014/main" id="{BFE480FF-3F5C-9ACF-E451-C62B84065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14850" y="2195513"/>
            <a:ext cx="3886200" cy="39100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B050"/>
                </a:solidFill>
              </a:rPr>
              <a:t>+90%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+32%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+27%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+19%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+59%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+13%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+17%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+ 6%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-36%</a:t>
            </a:r>
            <a:endParaRPr lang="en-US" altLang="en-US">
              <a:solidFill>
                <a:srgbClr val="C00000"/>
              </a:solidFill>
            </a:endParaRPr>
          </a:p>
        </p:txBody>
      </p:sp>
      <p:sp>
        <p:nvSpPr>
          <p:cNvPr id="21510" name="Slide Number Placeholder 3">
            <a:extLst>
              <a:ext uri="{FF2B5EF4-FFF2-40B4-BE49-F238E27FC236}">
                <a16:creationId xmlns:a16="http://schemas.microsoft.com/office/drawing/2014/main" id="{DADE3034-8473-A841-92C7-04AB5E55BC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2D33DE-1A08-0B47-B176-0965ED2801C4}" type="slidenum">
              <a:rPr lang="en-US" altLang="en-US" sz="1400" smtClean="0">
                <a:solidFill>
                  <a:srgbClr val="898989"/>
                </a:solidFill>
              </a:rPr>
              <a:pPr/>
              <a:t>6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1511" name="Picture 11">
            <a:extLst>
              <a:ext uri="{FF2B5EF4-FFF2-40B4-BE49-F238E27FC236}">
                <a16:creationId xmlns:a16="http://schemas.microsoft.com/office/drawing/2014/main" id="{F9182AE5-DC50-6F9F-A44A-4FFE503FE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Brace 2">
            <a:extLst>
              <a:ext uri="{FF2B5EF4-FFF2-40B4-BE49-F238E27FC236}">
                <a16:creationId xmlns:a16="http://schemas.microsoft.com/office/drawing/2014/main" id="{A36CA4B1-C5C0-11D8-6004-AE5204788A5A}"/>
              </a:ext>
            </a:extLst>
          </p:cNvPr>
          <p:cNvSpPr/>
          <p:nvPr/>
        </p:nvSpPr>
        <p:spPr>
          <a:xfrm>
            <a:off x="5599113" y="2393950"/>
            <a:ext cx="420687" cy="2635250"/>
          </a:xfrm>
          <a:prstGeom prst="rightBrace">
            <a:avLst>
              <a:gd name="adj1" fmla="val 8333"/>
              <a:gd name="adj2" fmla="val 50252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513" name="TextBox 3">
            <a:extLst>
              <a:ext uri="{FF2B5EF4-FFF2-40B4-BE49-F238E27FC236}">
                <a16:creationId xmlns:a16="http://schemas.microsoft.com/office/drawing/2014/main" id="{27B9F48F-85EF-EF16-8A78-E848E7EDB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3254375"/>
            <a:ext cx="1773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solidFill>
                  <a:srgbClr val="7030A0"/>
                </a:solidFill>
                <a:latin typeface="Chalkduster" panose="03050602040202020205" pitchFamily="66" charset="77"/>
              </a:rPr>
              <a:t>Significance</a:t>
            </a:r>
          </a:p>
          <a:p>
            <a:r>
              <a:rPr lang="en-US" altLang="en-US">
                <a:solidFill>
                  <a:srgbClr val="7030A0"/>
                </a:solidFill>
                <a:latin typeface="Chalkduster" panose="03050602040202020205" pitchFamily="66" charset="77"/>
              </a:rPr>
              <a:t>of these</a:t>
            </a:r>
          </a:p>
          <a:p>
            <a:r>
              <a:rPr lang="en-US" altLang="en-US">
                <a:solidFill>
                  <a:srgbClr val="7030A0"/>
                </a:solidFill>
                <a:latin typeface="Chalkduster" panose="03050602040202020205" pitchFamily="66" charset="77"/>
              </a:rPr>
              <a:t>Recoveries?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F7B8-095F-4908-C22F-D6DC4FC7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6388"/>
            <a:ext cx="7886700" cy="1006475"/>
          </a:xfrm>
        </p:spPr>
        <p:txBody>
          <a:bodyPr/>
          <a:lstStyle/>
          <a:p>
            <a:pPr algn="ctr">
              <a:defRPr/>
            </a:pPr>
            <a:r>
              <a:rPr lang="en-US" sz="4000" b="1" dirty="0">
                <a:latin typeface="+mn-lt"/>
              </a:rPr>
              <a:t>Demonstrating the Maxim:</a:t>
            </a:r>
            <a:br>
              <a:rPr lang="en-US" sz="4000" b="1" dirty="0">
                <a:latin typeface="+mn-lt"/>
              </a:rPr>
            </a:br>
            <a:r>
              <a:rPr lang="en-US" sz="3600" i="1" dirty="0">
                <a:latin typeface="+mn-lt"/>
              </a:rPr>
              <a:t>Two-year Outcome 2009</a:t>
            </a:r>
            <a:endParaRPr lang="en-US" sz="4000" i="1" dirty="0">
              <a:latin typeface="+mn-lt"/>
            </a:endParaRPr>
          </a:p>
        </p:txBody>
      </p:sp>
      <p:sp>
        <p:nvSpPr>
          <p:cNvPr id="22530" name="Text Placeholder 2">
            <a:extLst>
              <a:ext uri="{FF2B5EF4-FFF2-40B4-BE49-F238E27FC236}">
                <a16:creationId xmlns:a16="http://schemas.microsoft.com/office/drawing/2014/main" id="{1C4D24DF-1A7A-7208-8BF7-4F6C6072A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3868738" cy="874713"/>
          </a:xfrm>
        </p:spPr>
        <p:txBody>
          <a:bodyPr/>
          <a:lstStyle/>
          <a:p>
            <a:pPr algn="ctr"/>
            <a:r>
              <a:rPr lang="en-US" altLang="en-US" sz="2800"/>
              <a:t>What It’s Called</a:t>
            </a:r>
          </a:p>
        </p:txBody>
      </p:sp>
      <p:sp>
        <p:nvSpPr>
          <p:cNvPr id="22531" name="Content Placeholder 3">
            <a:extLst>
              <a:ext uri="{FF2B5EF4-FFF2-40B4-BE49-F238E27FC236}">
                <a16:creationId xmlns:a16="http://schemas.microsoft.com/office/drawing/2014/main" id="{B5C826AC-BAFC-9AB1-1C4E-31846E88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" y="2195513"/>
            <a:ext cx="3868738" cy="39100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C00000"/>
                </a:solidFill>
              </a:rPr>
              <a:t>Real Estate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Foreign Stocks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US Large Cap Stocks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Commodities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High Yield Bonds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Hedge Funds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Corporate Bonds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Aggregate Bonds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20-30yr Treasury STRIP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22532" name="Text Placeholder 4">
            <a:extLst>
              <a:ext uri="{FF2B5EF4-FFF2-40B4-BE49-F238E27FC236}">
                <a16:creationId xmlns:a16="http://schemas.microsoft.com/office/drawing/2014/main" id="{527C12AA-2E47-BD03-0774-6655E6E8FC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514850" y="1371600"/>
            <a:ext cx="3886200" cy="874713"/>
          </a:xfrm>
        </p:spPr>
        <p:txBody>
          <a:bodyPr/>
          <a:lstStyle/>
          <a:p>
            <a:pPr algn="ctr"/>
            <a:r>
              <a:rPr lang="en-US" altLang="en-US" sz="2800"/>
              <a:t>How It Behaved</a:t>
            </a:r>
          </a:p>
        </p:txBody>
      </p:sp>
      <p:sp>
        <p:nvSpPr>
          <p:cNvPr id="22533" name="Content Placeholder 5">
            <a:extLst>
              <a:ext uri="{FF2B5EF4-FFF2-40B4-BE49-F238E27FC236}">
                <a16:creationId xmlns:a16="http://schemas.microsoft.com/office/drawing/2014/main" id="{6662BB54-B780-F35C-EAF3-9D52AA951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14850" y="2195513"/>
            <a:ext cx="3886200" cy="39100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C00000"/>
                </a:solidFill>
              </a:rPr>
              <a:t>-17%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-25%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-20%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-23%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+17%</a:t>
            </a:r>
          </a:p>
          <a:p>
            <a:r>
              <a:rPr lang="en-US" altLang="en-US" sz="2400">
                <a:solidFill>
                  <a:srgbClr val="C00000"/>
                </a:solidFill>
              </a:rPr>
              <a:t>-13%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+12%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+11%</a:t>
            </a:r>
          </a:p>
          <a:p>
            <a:r>
              <a:rPr lang="en-US" altLang="en-US" sz="2400">
                <a:solidFill>
                  <a:srgbClr val="00B050"/>
                </a:solidFill>
              </a:rPr>
              <a:t>-  1%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22534" name="Slide Number Placeholder 3">
            <a:extLst>
              <a:ext uri="{FF2B5EF4-FFF2-40B4-BE49-F238E27FC236}">
                <a16:creationId xmlns:a16="http://schemas.microsoft.com/office/drawing/2014/main" id="{4BEF3748-9705-6304-9199-F7BCD9982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767E72-A4AF-794B-B9C4-FD6D0A083F2D}" type="slidenum">
              <a:rPr lang="en-US" altLang="en-US" sz="1400" smtClean="0">
                <a:solidFill>
                  <a:srgbClr val="898989"/>
                </a:solidFill>
              </a:rPr>
              <a:pPr/>
              <a:t>7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2535" name="Picture 11">
            <a:extLst>
              <a:ext uri="{FF2B5EF4-FFF2-40B4-BE49-F238E27FC236}">
                <a16:creationId xmlns:a16="http://schemas.microsoft.com/office/drawing/2014/main" id="{E235A5B2-79AB-AC57-3F86-2E950BD37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Brace 2">
            <a:extLst>
              <a:ext uri="{FF2B5EF4-FFF2-40B4-BE49-F238E27FC236}">
                <a16:creationId xmlns:a16="http://schemas.microsoft.com/office/drawing/2014/main" id="{C51C9F00-BABE-146C-E26C-AA4276A72578}"/>
              </a:ext>
            </a:extLst>
          </p:cNvPr>
          <p:cNvSpPr/>
          <p:nvPr/>
        </p:nvSpPr>
        <p:spPr>
          <a:xfrm>
            <a:off x="5562600" y="2362200"/>
            <a:ext cx="533400" cy="13716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7" name="TextBox 9">
            <a:extLst>
              <a:ext uri="{FF2B5EF4-FFF2-40B4-BE49-F238E27FC236}">
                <a16:creationId xmlns:a16="http://schemas.microsoft.com/office/drawing/2014/main" id="{F455A3EC-3899-D28D-7371-26DAF47D9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724150"/>
            <a:ext cx="1727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7030A0"/>
                </a:solidFill>
                <a:latin typeface="Chalkduster" panose="03050602040202020205" pitchFamily="66" charset="77"/>
              </a:rPr>
              <a:t>Comparable</a:t>
            </a:r>
          </a:p>
          <a:p>
            <a:pPr algn="ctr"/>
            <a:r>
              <a:rPr lang="en-US" altLang="en-US">
                <a:solidFill>
                  <a:srgbClr val="7030A0"/>
                </a:solidFill>
                <a:latin typeface="Chalkduster" panose="03050602040202020205" pitchFamily="66" charset="77"/>
              </a:rPr>
              <a:t>Outcomes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6522-25C7-A993-066D-A133AB44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25" y="228600"/>
            <a:ext cx="7886700" cy="10668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+mn-lt"/>
              </a:rPr>
              <a:t>Guidance on Asset Behavior</a:t>
            </a:r>
            <a:br>
              <a:rPr lang="en-US" sz="4000" b="1" dirty="0">
                <a:latin typeface="+mn-lt"/>
              </a:rPr>
            </a:br>
            <a:r>
              <a:rPr lang="en-US" sz="4000" i="1" dirty="0">
                <a:solidFill>
                  <a:srgbClr val="C00000"/>
                </a:solidFill>
                <a:latin typeface="+mn-lt"/>
              </a:rPr>
              <a:t>“State your expectations”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078ED3A3-F67F-BF90-5965-56A80A7760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1676400"/>
            <a:ext cx="7981950" cy="42672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i="1">
                <a:solidFill>
                  <a:srgbClr val="0070C0"/>
                </a:solidFill>
                <a:latin typeface="Chalkboard SE" panose="03050602040202020205" pitchFamily="66" charset="77"/>
              </a:rPr>
              <a:t>Return</a:t>
            </a:r>
          </a:p>
          <a:p>
            <a:r>
              <a:rPr lang="en-US" altLang="en-US" sz="3200" i="1">
                <a:solidFill>
                  <a:srgbClr val="0070C0"/>
                </a:solidFill>
                <a:latin typeface="Chalkboard SE" panose="03050602040202020205" pitchFamily="66" charset="77"/>
              </a:rPr>
              <a:t>Volatility</a:t>
            </a:r>
          </a:p>
          <a:p>
            <a:r>
              <a:rPr lang="en-US" altLang="en-US" sz="3200" i="1">
                <a:solidFill>
                  <a:srgbClr val="0070C0"/>
                </a:solidFill>
                <a:latin typeface="Chalkboard SE" panose="03050602040202020205" pitchFamily="66" charset="77"/>
              </a:rPr>
              <a:t>Correlation to other assets</a:t>
            </a:r>
          </a:p>
          <a:p>
            <a:r>
              <a:rPr lang="en-US" altLang="en-US" sz="3200" i="1">
                <a:solidFill>
                  <a:srgbClr val="0070C0"/>
                </a:solidFill>
                <a:latin typeface="Chalkboard SE" panose="03050602040202020205" pitchFamily="66" charset="77"/>
              </a:rPr>
              <a:t>Liquidity</a:t>
            </a:r>
          </a:p>
          <a:p>
            <a:r>
              <a:rPr lang="en-US" altLang="en-US" sz="3200" i="1">
                <a:solidFill>
                  <a:srgbClr val="0070C0"/>
                </a:solidFill>
                <a:latin typeface="Chalkboard SE" panose="03050602040202020205" pitchFamily="66" charset="77"/>
              </a:rPr>
              <a:t>“RPP” - Return pattern peculiarities</a:t>
            </a:r>
          </a:p>
          <a:p>
            <a:pPr lvl="1"/>
            <a:r>
              <a:rPr lang="en-US" altLang="en-US" sz="2900" i="1">
                <a:solidFill>
                  <a:srgbClr val="0070C0"/>
                </a:solidFill>
                <a:latin typeface="Chalkboard SE" panose="03050602040202020205" pitchFamily="66" charset="77"/>
              </a:rPr>
              <a:t>Downside Risk</a:t>
            </a:r>
          </a:p>
          <a:p>
            <a:pPr lvl="1"/>
            <a:r>
              <a:rPr lang="en-US" altLang="en-US" sz="2900" i="1">
                <a:solidFill>
                  <a:srgbClr val="0070C0"/>
                </a:solidFill>
                <a:latin typeface="Chalkboard SE" panose="03050602040202020205" pitchFamily="66" charset="77"/>
              </a:rPr>
              <a:t>Skewness</a:t>
            </a:r>
          </a:p>
          <a:p>
            <a:pPr lvl="1"/>
            <a:r>
              <a:rPr lang="en-US" altLang="en-US" sz="2900" i="1">
                <a:solidFill>
                  <a:srgbClr val="0070C0"/>
                </a:solidFill>
                <a:latin typeface="Chalkboard SE" panose="03050602040202020205" pitchFamily="66" charset="77"/>
              </a:rPr>
              <a:t>Kurtosis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642C41A9-52D3-A85C-FB74-5E98CE98A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6CAA16-AF6B-224B-974C-FB628C9B3F57}" type="slidenum">
              <a:rPr lang="en-US" altLang="en-US" sz="1400" smtClean="0">
                <a:solidFill>
                  <a:srgbClr val="898989"/>
                </a:solidFill>
              </a:rPr>
              <a:pPr/>
              <a:t>8</a:t>
            </a:fld>
            <a:endParaRPr lang="en-US" altLang="en-US" sz="1400">
              <a:solidFill>
                <a:srgbClr val="898989"/>
              </a:solidFill>
            </a:endParaRPr>
          </a:p>
        </p:txBody>
      </p:sp>
      <p:pic>
        <p:nvPicPr>
          <p:cNvPr id="23556" name="Picture 11">
            <a:extLst>
              <a:ext uri="{FF2B5EF4-FFF2-40B4-BE49-F238E27FC236}">
                <a16:creationId xmlns:a16="http://schemas.microsoft.com/office/drawing/2014/main" id="{21179A53-5E22-F08B-D0E4-F46F51508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03963"/>
            <a:ext cx="1066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77505</TotalTime>
  <Words>1167</Words>
  <Application>Microsoft Macintosh PowerPoint</Application>
  <PresentationFormat>On-screen Show (4:3)</PresentationFormat>
  <Paragraphs>288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Arial</vt:lpstr>
      <vt:lpstr>Calibri Light</vt:lpstr>
      <vt:lpstr>Times New Roman</vt:lpstr>
      <vt:lpstr>Chalkduster</vt:lpstr>
      <vt:lpstr>Chalkboard SE</vt:lpstr>
      <vt:lpstr>Office Theme</vt:lpstr>
      <vt:lpstr>Risk of Crypto  for Asset Owners  </vt:lpstr>
      <vt:lpstr>Part One:  The Investment Context</vt:lpstr>
      <vt:lpstr>Organizational Context:  Framework for Decision Making</vt:lpstr>
      <vt:lpstr>Guidance on Asset Behavior “Think Functionally”</vt:lpstr>
      <vt:lpstr>Guidance on Considering  Any Investment</vt:lpstr>
      <vt:lpstr>Demonstrating the Maxim: Downturn Example - 2008 </vt:lpstr>
      <vt:lpstr>Demonstrating the Maxim: Recovery Example - 2009 </vt:lpstr>
      <vt:lpstr>Demonstrating the Maxim: Two-year Outcome 2009</vt:lpstr>
      <vt:lpstr>Guidance on Asset Behavior “State your expectations”</vt:lpstr>
      <vt:lpstr>Part Two:  What is this thing called “Crypto?”*</vt:lpstr>
      <vt:lpstr>The Claims of “Crypto”</vt:lpstr>
      <vt:lpstr>The Current Reality of “Crypto”</vt:lpstr>
      <vt:lpstr>Basic Crypto Technical Details</vt:lpstr>
      <vt:lpstr>The Two Faces of Crypto</vt:lpstr>
      <vt:lpstr>Enter the Players: Top 10 Cryptos</vt:lpstr>
      <vt:lpstr>Summary and Insights</vt:lpstr>
      <vt:lpstr>Top 25 Crypto Food Chain (2022)</vt:lpstr>
      <vt:lpstr>Crypto Size Range “Whales and White Noise”</vt:lpstr>
      <vt:lpstr>S&amp;P 500 vs Crypto Statistics</vt:lpstr>
      <vt:lpstr>One Crypto Tale (#143)</vt:lpstr>
      <vt:lpstr>Exogenous Risks</vt:lpstr>
      <vt:lpstr>Why are you thinking of buying Crypto?</vt:lpstr>
      <vt:lpstr>What is your Crypto Strategy?</vt:lpstr>
      <vt:lpstr>How Are You Feeling Now?  Which Way Are You Headed?</vt:lpstr>
      <vt:lpstr>PowerPoint Presentation</vt:lpstr>
    </vt:vector>
  </TitlesOfParts>
  <Manager/>
  <Company>The Pensar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Stephen Campisi</dc:creator>
  <cp:keywords/>
  <dc:description/>
  <cp:lastModifiedBy>Stephen Campisi</cp:lastModifiedBy>
  <cp:revision>3555</cp:revision>
  <cp:lastPrinted>2018-04-27T20:51:12Z</cp:lastPrinted>
  <dcterms:created xsi:type="dcterms:W3CDTF">2007-01-18T16:00:02Z</dcterms:created>
  <dcterms:modified xsi:type="dcterms:W3CDTF">2022-05-22T04:28:21Z</dcterms:modified>
  <cp:category/>
</cp:coreProperties>
</file>